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 id="2147483679"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Lst>
  <p:sldSz cx="9144000" cy="5143500" type="screen16x9"/>
  <p:notesSz cx="6858000" cy="9144000"/>
  <p:embeddedFontLst>
    <p:embeddedFont>
      <p:font typeface="Crimson Pro" panose="020B0604020202020204" charset="0"/>
      <p:bold r:id="rId34"/>
      <p:boldItalic r:id="rId35"/>
    </p:embeddedFont>
    <p:embeddedFont>
      <p:font typeface="Libre Franklin Medium" pitchFamily="2" charset="0"/>
      <p:regular r:id="rId36"/>
      <p:bold r:id="rId37"/>
      <p:italic r:id="rId38"/>
      <p:boldItalic r:id="rId39"/>
    </p:embeddedFont>
    <p:embeddedFont>
      <p:font typeface="Open Sans" panose="020B0606030504020204" pitchFamily="34" charset="0"/>
      <p:regular r:id="rId40"/>
      <p:bold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3" d="100"/>
          <a:sy n="93" d="100"/>
        </p:scale>
        <p:origin x="520" y="5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font" Target="fonts/font8.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c.gov/mmwr/volumes/70/wr/mm7021a1.htm"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4afe7c35f4_2_74: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6" name="Google Shape;126;g34afe7c35f4_2_74: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27" name="Google Shape;127;g34afe7c35f4_2_74: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a:t>
            </a:fld>
            <a:endParaRPr sz="1400">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g34afe7c35f4_2_263: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57" name="Google Shape;257;g34afe7c35f4_2_263: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58" name="Google Shape;258;g34afe7c35f4_2_263: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10</a:t>
            </a:fld>
            <a:endParaRPr sz="1400">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34afe7c35f4_2_270: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65" name="Google Shape;265;g34afe7c35f4_2_270: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r>
              <a:rPr lang="en" sz="1400" b="0" i="0" u="sng" strike="noStrike">
                <a:solidFill>
                  <a:schemeClr val="hlink"/>
                </a:solidFill>
                <a:latin typeface="Arial"/>
                <a:ea typeface="Arial"/>
                <a:cs typeface="Arial"/>
                <a:sym typeface="Arial"/>
                <a:hlinkClick r:id="rId3"/>
              </a:rPr>
              <a:t>https://www.cdc.gov/mmwr/volumes/70/wr/mm7021a1.htm</a:t>
            </a:r>
            <a:endParaRPr sz="1400" b="0" i="0" u="sng" strike="noStrike">
              <a:solidFill>
                <a:srgbClr val="2200CC"/>
              </a:solidFill>
              <a:latin typeface="Arial"/>
              <a:ea typeface="Arial"/>
              <a:cs typeface="Arial"/>
              <a:sym typeface="Arial"/>
            </a:endParaRPr>
          </a:p>
          <a:p>
            <a:pPr marL="0" marR="0" lvl="0" indent="0" algn="l" rtl="0">
              <a:spcBef>
                <a:spcPts val="0"/>
              </a:spcBef>
              <a:spcAft>
                <a:spcPts val="0"/>
              </a:spcAft>
              <a:buNone/>
            </a:pPr>
            <a:endParaRPr sz="900" b="0" i="0" u="none" strike="noStrike">
              <a:solidFill>
                <a:srgbClr val="212121"/>
              </a:solidFill>
              <a:latin typeface="Arial"/>
              <a:ea typeface="Arial"/>
              <a:cs typeface="Arial"/>
              <a:sym typeface="Arial"/>
            </a:endParaRPr>
          </a:p>
          <a:p>
            <a:pPr marL="0" marR="0" lvl="0" indent="0" algn="l" rtl="0">
              <a:spcBef>
                <a:spcPts val="0"/>
              </a:spcBef>
              <a:spcAft>
                <a:spcPts val="0"/>
              </a:spcAft>
              <a:buNone/>
            </a:pPr>
            <a:r>
              <a:rPr lang="en" sz="900" b="0" i="0" u="none" strike="noStrike">
                <a:solidFill>
                  <a:srgbClr val="212121"/>
                </a:solidFill>
                <a:latin typeface="Arial"/>
                <a:ea typeface="Arial"/>
                <a:cs typeface="Arial"/>
                <a:sym typeface="Arial"/>
              </a:rPr>
              <a:t>Marks KJ, Nakayama JY, Chiang KV, Grap ME, Anstey EH, Boundy EO, Hamner HC, Li R. Disaggregation of Breastfeeding Initiation Rates by Race and Ethnicity - United States, 2020-2021. Prev Chronic Dis. 2023 Dec 14;20:E114. doi: 10.5888/pcd20.230199. PMID: 38096123; PMCID: PMC10723082.</a:t>
            </a:r>
            <a:endParaRPr sz="1100"/>
          </a:p>
          <a:p>
            <a:pPr marL="0" marR="0" lvl="0" indent="0" algn="l" rtl="0">
              <a:spcBef>
                <a:spcPts val="0"/>
              </a:spcBef>
              <a:spcAft>
                <a:spcPts val="0"/>
              </a:spcAft>
              <a:buNone/>
            </a:pPr>
            <a:endParaRPr sz="900" b="0" i="0" u="none" strike="noStrike">
              <a:solidFill>
                <a:srgbClr val="212121"/>
              </a:solidFill>
              <a:latin typeface="Arial"/>
              <a:ea typeface="Arial"/>
              <a:cs typeface="Arial"/>
              <a:sym typeface="Arial"/>
            </a:endParaRPr>
          </a:p>
          <a:p>
            <a:pPr marL="0" marR="0" lvl="0" indent="0" algn="l" rtl="0">
              <a:spcBef>
                <a:spcPts val="0"/>
              </a:spcBef>
              <a:spcAft>
                <a:spcPts val="0"/>
              </a:spcAft>
              <a:buNone/>
            </a:pPr>
            <a:r>
              <a:rPr lang="en" sz="900" b="0" i="0" u="none" strike="noStrike">
                <a:solidFill>
                  <a:srgbClr val="212121"/>
                </a:solidFill>
                <a:latin typeface="Arial"/>
                <a:ea typeface="Arial"/>
                <a:cs typeface="Arial"/>
                <a:sym typeface="Arial"/>
              </a:rPr>
              <a:t>Chiang KV, Li R, Anstey EH, Perrine CG. Racial and Ethnic Disparities in Breastfeeding Initiation ─ United States, 2019. MMWR Morb Mortal Wkly Rep. 2021 May 28;70(21):769-774. doi: 10.15585/mmwr.mm7021a1. PMID: 34043611; PMCID: PMC8158892.</a:t>
            </a:r>
            <a:endParaRPr sz="1100"/>
          </a:p>
          <a:p>
            <a:pPr marL="0" marR="0" lvl="0" indent="0" algn="l" rtl="0">
              <a:spcBef>
                <a:spcPts val="0"/>
              </a:spcBef>
              <a:spcAft>
                <a:spcPts val="0"/>
              </a:spcAft>
              <a:buNone/>
            </a:pPr>
            <a:endParaRPr sz="900" b="0" i="0" u="none" strike="noStrike">
              <a:solidFill>
                <a:srgbClr val="212121"/>
              </a:solidFill>
              <a:latin typeface="Arial"/>
              <a:ea typeface="Arial"/>
              <a:cs typeface="Arial"/>
              <a:sym typeface="Arial"/>
            </a:endParaRPr>
          </a:p>
          <a:p>
            <a:pPr marL="0" marR="0" lvl="0" indent="0" algn="l" rtl="0">
              <a:spcBef>
                <a:spcPts val="0"/>
              </a:spcBef>
              <a:spcAft>
                <a:spcPts val="0"/>
              </a:spcAft>
              <a:buNone/>
            </a:pPr>
            <a:r>
              <a:rPr lang="en" sz="900" b="0" i="0" u="none" strike="noStrike">
                <a:solidFill>
                  <a:srgbClr val="212121"/>
                </a:solidFill>
                <a:latin typeface="Arial"/>
                <a:ea typeface="Arial"/>
                <a:cs typeface="Arial"/>
                <a:sym typeface="Arial"/>
              </a:rPr>
              <a:t>Geddes DT, Gridneva Z, Perrella SL, Mitoulas LR, Kent JC, Stinson LF, Lai CT, Sakalidis V, Twigger AJ, Hartmann PE. 25 Years of Research in Human Lactation: From Discovery to Translation. Nutrients. 2021 Aug 31;13(9):3071. doi: 10.3390/nu13093071. PMID: 34578947; PMCID: PMC8465002.</a:t>
            </a:r>
            <a:endParaRPr sz="1100"/>
          </a:p>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66" name="Google Shape;266;g34afe7c35f4_2_270: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11</a:t>
            </a:fld>
            <a:endParaRPr sz="1400">
              <a:solidFill>
                <a:schemeClr val="dk1"/>
              </a:solidFill>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4afe7c35f4_2_280: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76" name="Google Shape;276;g34afe7c35f4_2_280: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77" name="Google Shape;277;g34afe7c35f4_2_280: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12</a:t>
            </a:fld>
            <a:endParaRPr sz="1400">
              <a:solidFill>
                <a:schemeClr val="dk1"/>
              </a:solidFill>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4afe7c35f4_2_289: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86" name="Google Shape;286;g34afe7c35f4_2_289: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87" name="Google Shape;287;g34afe7c35f4_2_289: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13</a:t>
            </a:fld>
            <a:endParaRPr sz="1400">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4afe7c35f4_2_297: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95" name="Google Shape;295;g34afe7c35f4_2_297: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96" name="Google Shape;296;g34afe7c35f4_2_297: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14</a:t>
            </a:fld>
            <a:endParaRPr sz="1400">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34afe7c35f4_2_468: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14" name="Google Shape;314;g34afe7c35f4_2_468: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315" name="Google Shape;315;g34afe7c35f4_2_468: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15</a:t>
            </a:fld>
            <a:endParaRPr sz="1400">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35876cf937d_0_108: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35876cf937d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
        <p:cNvGrpSpPr/>
        <p:nvPr/>
      </p:nvGrpSpPr>
      <p:grpSpPr>
        <a:xfrm>
          <a:off x="0" y="0"/>
          <a:ext cx="0" cy="0"/>
          <a:chOff x="0" y="0"/>
          <a:chExt cx="0" cy="0"/>
        </a:xfrm>
      </p:grpSpPr>
      <p:sp>
        <p:nvSpPr>
          <p:cNvPr id="335" name="Google Shape;335;g34afe7c35f4_2_484: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36" name="Google Shape;336;g34afe7c35f4_2_484: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337" name="Google Shape;337;g34afe7c35f4_2_484: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17</a:t>
            </a:fld>
            <a:endParaRPr sz="1400">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4"/>
        <p:cNvGrpSpPr/>
        <p:nvPr/>
      </p:nvGrpSpPr>
      <p:grpSpPr>
        <a:xfrm>
          <a:off x="0" y="0"/>
          <a:ext cx="0" cy="0"/>
          <a:chOff x="0" y="0"/>
          <a:chExt cx="0" cy="0"/>
        </a:xfrm>
      </p:grpSpPr>
      <p:sp>
        <p:nvSpPr>
          <p:cNvPr id="355" name="Google Shape;355;g34afe7c35f4_2_503: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56" name="Google Shape;356;g34afe7c35f4_2_503: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357" name="Google Shape;357;g34afe7c35f4_2_503: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18</a:t>
            </a:fld>
            <a:endParaRPr sz="1400">
              <a:solidFill>
                <a:schemeClr val="dk1"/>
              </a:solidFill>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g34afe7c35f4_2_522: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76" name="Google Shape;376;g34afe7c35f4_2_522: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377" name="Google Shape;377;g34afe7c35f4_2_522: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19</a:t>
            </a:fld>
            <a:endParaRPr sz="1400">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34afe7c35f4_2_84: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6" name="Google Shape;136;g34afe7c35f4_2_84: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37" name="Google Shape;137;g34afe7c35f4_2_84: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a:t>
            </a:fld>
            <a:endParaRPr sz="1400">
              <a:solidFill>
                <a:schemeClr val="dk1"/>
              </a:solidFill>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8"/>
        <p:cNvGrpSpPr/>
        <p:nvPr/>
      </p:nvGrpSpPr>
      <p:grpSpPr>
        <a:xfrm>
          <a:off x="0" y="0"/>
          <a:ext cx="0" cy="0"/>
          <a:chOff x="0" y="0"/>
          <a:chExt cx="0" cy="0"/>
        </a:xfrm>
      </p:grpSpPr>
      <p:sp>
        <p:nvSpPr>
          <p:cNvPr id="389" name="Google Shape;389;g34afe7c35f4_2_535: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0" name="Google Shape;390;g34afe7c35f4_2_535: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r>
              <a:rPr lang="en" sz="900">
                <a:solidFill>
                  <a:schemeClr val="dk1"/>
                </a:solidFill>
                <a:latin typeface="Arial"/>
                <a:ea typeface="Arial"/>
                <a:cs typeface="Arial"/>
                <a:sym typeface="Arial"/>
              </a:rPr>
              <a:t>https://ethnomed.org/clinical_topic/pediatrics/?audience=providers</a:t>
            </a:r>
            <a:endParaRPr sz="1100"/>
          </a:p>
        </p:txBody>
      </p:sp>
      <p:sp>
        <p:nvSpPr>
          <p:cNvPr id="391" name="Google Shape;391;g34afe7c35f4_2_535: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20</a:t>
            </a:fld>
            <a:endParaRPr sz="1400">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g34afe7c35f4_2_560: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397" name="Google Shape;397;g34afe7c35f4_2_560: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398" name="Google Shape;398;g34afe7c35f4_2_560: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21</a:t>
            </a:fld>
            <a:endParaRPr sz="1400">
              <a:solidFill>
                <a:schemeClr val="dk1"/>
              </a:solidFill>
              <a:latin typeface="Arial"/>
              <a:ea typeface="Arial"/>
              <a:cs typeface="Arial"/>
              <a:sym typeface="Aria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g34afe7c35f4_2_565: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03" name="Google Shape;403;g34afe7c35f4_2_565: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404" name="Google Shape;404;g34afe7c35f4_2_565: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22</a:t>
            </a:fld>
            <a:endParaRPr sz="1400">
              <a:solidFill>
                <a:schemeClr val="dk1"/>
              </a:solidFill>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34afe7c35f4_2_585: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24" name="Google Shape;424;g34afe7c35f4_2_585: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425" name="Google Shape;425;g34afe7c35f4_2_585: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23</a:t>
            </a:fld>
            <a:endParaRPr sz="1400">
              <a:solidFill>
                <a:schemeClr val="dk1"/>
              </a:solidFill>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8"/>
        <p:cNvGrpSpPr/>
        <p:nvPr/>
      </p:nvGrpSpPr>
      <p:grpSpPr>
        <a:xfrm>
          <a:off x="0" y="0"/>
          <a:ext cx="0" cy="0"/>
          <a:chOff x="0" y="0"/>
          <a:chExt cx="0" cy="0"/>
        </a:xfrm>
      </p:grpSpPr>
      <p:sp>
        <p:nvSpPr>
          <p:cNvPr id="439" name="Google Shape;439;g34afe7c35f4_2_600: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40" name="Google Shape;440;g34afe7c35f4_2_600: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441" name="Google Shape;441;g34afe7c35f4_2_600: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24</a:t>
            </a:fld>
            <a:endParaRPr sz="1400">
              <a:solidFill>
                <a:schemeClr val="dk1"/>
              </a:solidFill>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34afe7c35f4_2_619: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60" name="Google Shape;460;g34afe7c35f4_2_619: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r>
              <a:rPr lang="en" sz="900">
                <a:solidFill>
                  <a:schemeClr val="dk1"/>
                </a:solidFill>
                <a:latin typeface="Arial"/>
                <a:ea typeface="Arial"/>
                <a:cs typeface="Arial"/>
                <a:sym typeface="Arial"/>
              </a:rPr>
              <a:t>ADD AAP Breastfeeding Modules</a:t>
            </a:r>
            <a:endParaRPr sz="1100"/>
          </a:p>
        </p:txBody>
      </p:sp>
      <p:sp>
        <p:nvSpPr>
          <p:cNvPr id="461" name="Google Shape;461;g34afe7c35f4_2_619: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25</a:t>
            </a:fld>
            <a:endParaRPr sz="1400">
              <a:solidFill>
                <a:schemeClr val="dk1"/>
              </a:solidFill>
              <a:latin typeface="Arial"/>
              <a:ea typeface="Arial"/>
              <a:cs typeface="Arial"/>
              <a:sym typeface="Aria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g35876cf937d_0_5:notes"/>
          <p:cNvSpPr txBox="1">
            <a:spLocks noGrp="1"/>
          </p:cNvSpPr>
          <p:nvPr>
            <p:ph type="body" idx="1"/>
          </p:nvPr>
        </p:nvSpPr>
        <p:spPr>
          <a:xfrm>
            <a:off x="685792" y="4343391"/>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2" name="Google Shape;482;g35876cf937d_0_5:notes"/>
          <p:cNvSpPr>
            <a:spLocks noGrp="1" noRot="1" noChangeAspect="1"/>
          </p:cNvSpPr>
          <p:nvPr>
            <p:ph type="sldImg" idx="2"/>
          </p:nvPr>
        </p:nvSpPr>
        <p:spPr>
          <a:xfrm>
            <a:off x="857406" y="685797"/>
            <a:ext cx="3429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6"/>
        <p:cNvGrpSpPr/>
        <p:nvPr/>
      </p:nvGrpSpPr>
      <p:grpSpPr>
        <a:xfrm>
          <a:off x="0" y="0"/>
          <a:ext cx="0" cy="0"/>
          <a:chOff x="0" y="0"/>
          <a:chExt cx="0" cy="0"/>
        </a:xfrm>
      </p:grpSpPr>
      <p:sp>
        <p:nvSpPr>
          <p:cNvPr id="487" name="Google Shape;487;g34afe7c35f4_2_640:notes"/>
          <p:cNvSpPr txBox="1">
            <a:spLocks noGrp="1"/>
          </p:cNvSpPr>
          <p:nvPr>
            <p:ph type="body" idx="1"/>
          </p:nvPr>
        </p:nvSpPr>
        <p:spPr>
          <a:xfrm>
            <a:off x="685792" y="4343391"/>
            <a:ext cx="5486396" cy="4114797"/>
          </a:xfrm>
          <a:prstGeom prst="rect">
            <a:avLst/>
          </a:prstGeom>
        </p:spPr>
        <p:txBody>
          <a:bodyPr spcFirstLastPara="1" wrap="square" lIns="69850" tIns="69850" rIns="69850" bIns="69850" anchor="t" anchorCtr="0">
            <a:noAutofit/>
          </a:bodyPr>
          <a:lstStyle/>
          <a:p>
            <a:pPr marL="0" lvl="0" indent="0" algn="l" rtl="0">
              <a:spcBef>
                <a:spcPts val="0"/>
              </a:spcBef>
              <a:spcAft>
                <a:spcPts val="0"/>
              </a:spcAft>
              <a:buNone/>
            </a:pPr>
            <a:endParaRPr/>
          </a:p>
        </p:txBody>
      </p:sp>
      <p:sp>
        <p:nvSpPr>
          <p:cNvPr id="488" name="Google Shape;488;g34afe7c35f4_2_640:notes"/>
          <p:cNvSpPr>
            <a:spLocks noGrp="1" noRot="1" noChangeAspect="1"/>
          </p:cNvSpPr>
          <p:nvPr>
            <p:ph type="sldImg" idx="2"/>
          </p:nvPr>
        </p:nvSpPr>
        <p:spPr>
          <a:xfrm>
            <a:off x="857406" y="685797"/>
            <a:ext cx="3429156"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4afe7c35f4_2_644: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93" name="Google Shape;493;g34afe7c35f4_2_644: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494" name="Google Shape;494;g34afe7c35f4_2_644: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28</a:t>
            </a:fld>
            <a:endParaRPr sz="1400">
              <a:solidFill>
                <a:schemeClr val="dk1"/>
              </a:solidFill>
              <a:latin typeface="Arial"/>
              <a:ea typeface="Arial"/>
              <a:cs typeface="Arial"/>
              <a:sym typeface="Aria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4afe7c35f4_2_652: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02" name="Google Shape;502;g34afe7c35f4_2_652: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503" name="Google Shape;503;g34afe7c35f4_2_652: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29</a:t>
            </a:fld>
            <a:endParaRPr sz="1400">
              <a:solidFill>
                <a:schemeClr val="dk1"/>
              </a:solidFill>
              <a:latin typeface="Arial"/>
              <a:ea typeface="Arial"/>
              <a:cs typeface="Arial"/>
              <a:sym typeface="Aria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34afe7c35f4_2_142: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5" name="Google Shape;155;g34afe7c35f4_2_142: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56" name="Google Shape;156;g34afe7c35f4_2_142: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3</a:t>
            </a:fld>
            <a:endParaRPr sz="1400">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g34afe7c35f4_2_660: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511" name="Google Shape;511;g34afe7c35f4_2_660: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512" name="Google Shape;512;g34afe7c35f4_2_660: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30</a:t>
            </a:fld>
            <a:endParaRPr sz="1400">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34afe7c35f4_2_154: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g34afe7c35f4_2_154: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169" name="Google Shape;169;g34afe7c35f4_2_154: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4</a:t>
            </a:fld>
            <a:endParaRPr sz="1400">
              <a:solidFill>
                <a:schemeClr val="dk1"/>
              </a:solidFill>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34afe7c35f4_2_173: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1" name="Google Shape;181;g34afe7c35f4_2_173: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r>
              <a:rPr lang="en" sz="900" b="0" i="0" u="none" strike="noStrike">
                <a:solidFill>
                  <a:srgbClr val="222222"/>
                </a:solidFill>
                <a:latin typeface="Courier New"/>
                <a:ea typeface="Courier New"/>
                <a:cs typeface="Courier New"/>
                <a:sym typeface="Courier New"/>
              </a:rPr>
              <a:t>Pillay J, Davis TJ. Physiology, Lactation. [Updated 2023 Jul 17]. In: StatPearls [Internet]. Treasure Island (FL): StatPearls Publishing; 2025 Jan-. Available from: https://www.ncbi.nlm.nih.gov/books/NBK499981/</a:t>
            </a:r>
            <a:endParaRPr sz="1100"/>
          </a:p>
          <a:p>
            <a:pPr marL="0" marR="0" lvl="0" indent="0" algn="l" rtl="0">
              <a:spcBef>
                <a:spcPts val="0"/>
              </a:spcBef>
              <a:spcAft>
                <a:spcPts val="0"/>
              </a:spcAft>
              <a:buNone/>
            </a:pPr>
            <a:endParaRPr sz="900" b="0" i="0" u="none" strike="noStrike">
              <a:solidFill>
                <a:srgbClr val="222222"/>
              </a:solidFill>
              <a:latin typeface="Courier New"/>
              <a:ea typeface="Courier New"/>
              <a:cs typeface="Courier New"/>
              <a:sym typeface="Courier New"/>
            </a:endParaRPr>
          </a:p>
          <a:p>
            <a:pPr marL="0" marR="0" lvl="0" indent="0" algn="l" rtl="0">
              <a:spcBef>
                <a:spcPts val="0"/>
              </a:spcBef>
              <a:spcAft>
                <a:spcPts val="0"/>
              </a:spcAft>
              <a:buNone/>
            </a:pPr>
            <a:r>
              <a:rPr lang="en" sz="900" b="0" i="0" u="none" strike="noStrike">
                <a:solidFill>
                  <a:srgbClr val="222222"/>
                </a:solidFill>
                <a:latin typeface="Courier New"/>
                <a:ea typeface="Courier New"/>
                <a:cs typeface="Courier New"/>
                <a:sym typeface="Courier New"/>
              </a:rPr>
              <a:t>Infant and Young Child Feeding: Model Chapter for Textbooks for Medical Students and Allied Health Professionals. Geneva: World Health Organization; 2009. SESSION 2, The physiological basis of breastfeeding. Available from: https://www.ncbi.nlm.nih.gov/books/NBK148970/</a:t>
            </a:r>
            <a:endParaRPr sz="1100"/>
          </a:p>
          <a:p>
            <a:pPr marL="0" marR="0" lvl="0" indent="0" algn="l" rtl="0">
              <a:spcBef>
                <a:spcPts val="0"/>
              </a:spcBef>
              <a:spcAft>
                <a:spcPts val="0"/>
              </a:spcAft>
              <a:buNone/>
            </a:pPr>
            <a:br>
              <a:rPr lang="en" sz="900">
                <a:solidFill>
                  <a:schemeClr val="dk1"/>
                </a:solidFill>
                <a:latin typeface="Arial"/>
                <a:ea typeface="Arial"/>
                <a:cs typeface="Arial"/>
                <a:sym typeface="Arial"/>
              </a:rPr>
            </a:br>
            <a:endParaRPr sz="900">
              <a:solidFill>
                <a:schemeClr val="dk1"/>
              </a:solidFill>
              <a:latin typeface="Arial"/>
              <a:ea typeface="Arial"/>
              <a:cs typeface="Arial"/>
              <a:sym typeface="Arial"/>
            </a:endParaRPr>
          </a:p>
        </p:txBody>
      </p:sp>
      <p:sp>
        <p:nvSpPr>
          <p:cNvPr id="182" name="Google Shape;182;g34afe7c35f4_2_173: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5</a:t>
            </a:fld>
            <a:endParaRPr sz="1400">
              <a:solidFill>
                <a:schemeClr val="dk1"/>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35876cf937d_0_104: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35876cf937d_0_1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34afe7c35f4_2_211: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2" name="Google Shape;202;g34afe7c35f4_2_211: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03" name="Google Shape;203;g34afe7c35f4_2_211: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7</a:t>
            </a:fld>
            <a:endParaRPr sz="1400">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4afe7c35f4_2_228:notes"/>
          <p:cNvSpPr>
            <a:spLocks noGrp="1" noRot="1" noChangeAspect="1"/>
          </p:cNvSpPr>
          <p:nvPr>
            <p:ph type="sldImg" idx="2"/>
          </p:nvPr>
        </p:nvSpPr>
        <p:spPr>
          <a:xfrm>
            <a:off x="0" y="0"/>
            <a:ext cx="1875000" cy="1875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20" name="Google Shape;220;g34afe7c35f4_2_228: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21" name="Google Shape;221;g34afe7c35f4_2_228: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8</a:t>
            </a:fld>
            <a:endParaRPr sz="1400">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34afe7c35f4_2_243:notes"/>
          <p:cNvSpPr>
            <a:spLocks noGrp="1" noRot="1" noChangeAspect="1"/>
          </p:cNvSpPr>
          <p:nvPr>
            <p:ph type="sldImg" idx="2"/>
          </p:nvPr>
        </p:nvSpPr>
        <p:spPr>
          <a:xfrm>
            <a:off x="-728663" y="0"/>
            <a:ext cx="3332163" cy="1874838"/>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6" name="Google Shape;236;g34afe7c35f4_2_243:notes"/>
          <p:cNvSpPr txBox="1">
            <a:spLocks noGrp="1"/>
          </p:cNvSpPr>
          <p:nvPr>
            <p:ph type="body" idx="1"/>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endParaRPr sz="900">
              <a:solidFill>
                <a:schemeClr val="dk1"/>
              </a:solidFill>
              <a:latin typeface="Arial"/>
              <a:ea typeface="Arial"/>
              <a:cs typeface="Arial"/>
              <a:sym typeface="Arial"/>
            </a:endParaRPr>
          </a:p>
        </p:txBody>
      </p:sp>
      <p:sp>
        <p:nvSpPr>
          <p:cNvPr id="237" name="Google Shape;237;g34afe7c35f4_2_243:notes"/>
          <p:cNvSpPr txBox="1">
            <a:spLocks noGrp="1"/>
          </p:cNvSpPr>
          <p:nvPr>
            <p:ph type="sldNum" idx="12"/>
          </p:nvPr>
        </p:nvSpPr>
        <p:spPr>
          <a:xfrm>
            <a:off x="0" y="0"/>
            <a:ext cx="2500000" cy="1875000"/>
          </a:xfrm>
          <a:prstGeom prst="rect">
            <a:avLst/>
          </a:prstGeom>
          <a:noFill/>
          <a:ln>
            <a:noFill/>
          </a:ln>
        </p:spPr>
        <p:txBody>
          <a:bodyPr spcFirstLastPara="1" wrap="square" lIns="69850" tIns="34900" rIns="69850" bIns="34900" anchor="t" anchorCtr="0">
            <a:noAutofit/>
          </a:bodyPr>
          <a:lstStyle/>
          <a:p>
            <a:pPr marL="0" marR="0" lvl="0" indent="0" algn="l" rtl="0">
              <a:spcBef>
                <a:spcPts val="0"/>
              </a:spcBef>
              <a:spcAft>
                <a:spcPts val="0"/>
              </a:spcAft>
              <a:buNone/>
            </a:pPr>
            <a:fld id="{00000000-1234-1234-1234-123412341234}" type="slidenum">
              <a:rPr lang="en" sz="1400">
                <a:solidFill>
                  <a:schemeClr val="dk1"/>
                </a:solidFill>
                <a:latin typeface="Arial"/>
                <a:ea typeface="Arial"/>
                <a:cs typeface="Arial"/>
                <a:sym typeface="Arial"/>
              </a:rPr>
              <a:t>9</a:t>
            </a:fld>
            <a:endParaRPr sz="1400">
              <a:solidFill>
                <a:schemeClr val="dk1"/>
              </a:solidFill>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 1 master">
  <p:cSld name="Slide 1 master">
    <p:bg>
      <p:bgPr>
        <a:solidFill>
          <a:srgbClr val="000000"/>
        </a:solidFill>
        <a:effectLst/>
      </p:bgPr>
    </p:bg>
    <p:spTree>
      <p:nvGrpSpPr>
        <p:cNvPr id="1" name="Shape 51"/>
        <p:cNvGrpSpPr/>
        <p:nvPr/>
      </p:nvGrpSpPr>
      <p:grpSpPr>
        <a:xfrm>
          <a:off x="0" y="0"/>
          <a:ext cx="0" cy="0"/>
          <a:chOff x="0" y="0"/>
          <a:chExt cx="0" cy="0"/>
        </a:xfrm>
      </p:grpSpPr>
      <p:sp>
        <p:nvSpPr>
          <p:cNvPr id="52" name="Google Shape;52;p14"/>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3" name="Google Shape;53;p14"/>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54" name="Google Shape;54;p14"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 2 master">
  <p:cSld name="Slide 2 master">
    <p:bg>
      <p:bgPr>
        <a:solidFill>
          <a:srgbClr val="000000"/>
        </a:solidFill>
        <a:effectLst/>
      </p:bgPr>
    </p:bg>
    <p:spTree>
      <p:nvGrpSpPr>
        <p:cNvPr id="1" name="Shape 55"/>
        <p:cNvGrpSpPr/>
        <p:nvPr/>
      </p:nvGrpSpPr>
      <p:grpSpPr>
        <a:xfrm>
          <a:off x="0" y="0"/>
          <a:ext cx="0" cy="0"/>
          <a:chOff x="0" y="0"/>
          <a:chExt cx="0" cy="0"/>
        </a:xfrm>
      </p:grpSpPr>
      <p:sp>
        <p:nvSpPr>
          <p:cNvPr id="56" name="Google Shape;56;p15"/>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7" name="Google Shape;57;p15"/>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58" name="Google Shape;58;p15"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lide 3 master">
  <p:cSld name="Slide 3 master">
    <p:bg>
      <p:bgPr>
        <a:solidFill>
          <a:srgbClr val="000000"/>
        </a:solidFill>
        <a:effectLst/>
      </p:bgPr>
    </p:bg>
    <p:spTree>
      <p:nvGrpSpPr>
        <p:cNvPr id="1" name="Shape 59"/>
        <p:cNvGrpSpPr/>
        <p:nvPr/>
      </p:nvGrpSpPr>
      <p:grpSpPr>
        <a:xfrm>
          <a:off x="0" y="0"/>
          <a:ext cx="0" cy="0"/>
          <a:chOff x="0" y="0"/>
          <a:chExt cx="0" cy="0"/>
        </a:xfrm>
      </p:grpSpPr>
      <p:sp>
        <p:nvSpPr>
          <p:cNvPr id="60" name="Google Shape;60;p16"/>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61" name="Google Shape;61;p16"/>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62" name="Google Shape;62;p16"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lide 5 master">
  <p:cSld name="Slide 5 master">
    <p:bg>
      <p:bgPr>
        <a:solidFill>
          <a:srgbClr val="000000"/>
        </a:solidFill>
        <a:effectLst/>
      </p:bgPr>
    </p:bg>
    <p:spTree>
      <p:nvGrpSpPr>
        <p:cNvPr id="1" name="Shape 63"/>
        <p:cNvGrpSpPr/>
        <p:nvPr/>
      </p:nvGrpSpPr>
      <p:grpSpPr>
        <a:xfrm>
          <a:off x="0" y="0"/>
          <a:ext cx="0" cy="0"/>
          <a:chOff x="0" y="0"/>
          <a:chExt cx="0" cy="0"/>
        </a:xfrm>
      </p:grpSpPr>
      <p:sp>
        <p:nvSpPr>
          <p:cNvPr id="64" name="Google Shape;64;p17"/>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65" name="Google Shape;65;p17"/>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66" name="Google Shape;66;p17"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4 master">
  <p:cSld name="Slide 4 master">
    <p:bg>
      <p:bgPr>
        <a:solidFill>
          <a:srgbClr val="000000"/>
        </a:solidFill>
        <a:effectLst/>
      </p:bgPr>
    </p:bg>
    <p:spTree>
      <p:nvGrpSpPr>
        <p:cNvPr id="1" name="Shape 67"/>
        <p:cNvGrpSpPr/>
        <p:nvPr/>
      </p:nvGrpSpPr>
      <p:grpSpPr>
        <a:xfrm>
          <a:off x="0" y="0"/>
          <a:ext cx="0" cy="0"/>
          <a:chOff x="0" y="0"/>
          <a:chExt cx="0" cy="0"/>
        </a:xfrm>
      </p:grpSpPr>
      <p:sp>
        <p:nvSpPr>
          <p:cNvPr id="68" name="Google Shape;68;p18"/>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69" name="Google Shape;69;p18"/>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70" name="Google Shape;70;p18"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6 master">
  <p:cSld name="Slide 6 master">
    <p:bg>
      <p:bgPr>
        <a:solidFill>
          <a:srgbClr val="000000"/>
        </a:solidFill>
        <a:effectLst/>
      </p:bgPr>
    </p:bg>
    <p:spTree>
      <p:nvGrpSpPr>
        <p:cNvPr id="1" name="Shape 71"/>
        <p:cNvGrpSpPr/>
        <p:nvPr/>
      </p:nvGrpSpPr>
      <p:grpSpPr>
        <a:xfrm>
          <a:off x="0" y="0"/>
          <a:ext cx="0" cy="0"/>
          <a:chOff x="0" y="0"/>
          <a:chExt cx="0" cy="0"/>
        </a:xfrm>
      </p:grpSpPr>
      <p:sp>
        <p:nvSpPr>
          <p:cNvPr id="72" name="Google Shape;72;p19"/>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73" name="Google Shape;73;p19"/>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74" name="Google Shape;74;p19"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7 master">
  <p:cSld name="Slide 7 master">
    <p:bg>
      <p:bgPr>
        <a:solidFill>
          <a:srgbClr val="000000"/>
        </a:solidFill>
        <a:effectLst/>
      </p:bgPr>
    </p:bg>
    <p:spTree>
      <p:nvGrpSpPr>
        <p:cNvPr id="1" name="Shape 75"/>
        <p:cNvGrpSpPr/>
        <p:nvPr/>
      </p:nvGrpSpPr>
      <p:grpSpPr>
        <a:xfrm>
          <a:off x="0" y="0"/>
          <a:ext cx="0" cy="0"/>
          <a:chOff x="0" y="0"/>
          <a:chExt cx="0" cy="0"/>
        </a:xfrm>
      </p:grpSpPr>
      <p:sp>
        <p:nvSpPr>
          <p:cNvPr id="76" name="Google Shape;76;p20"/>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77" name="Google Shape;77;p20"/>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78" name="Google Shape;78;p20"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 8 master">
  <p:cSld name="Slide 8 master">
    <p:bg>
      <p:bgPr>
        <a:solidFill>
          <a:srgbClr val="000000"/>
        </a:solidFill>
        <a:effectLst/>
      </p:bgPr>
    </p:bg>
    <p:spTree>
      <p:nvGrpSpPr>
        <p:cNvPr id="1" name="Shape 79"/>
        <p:cNvGrpSpPr/>
        <p:nvPr/>
      </p:nvGrpSpPr>
      <p:grpSpPr>
        <a:xfrm>
          <a:off x="0" y="0"/>
          <a:ext cx="0" cy="0"/>
          <a:chOff x="0" y="0"/>
          <a:chExt cx="0" cy="0"/>
        </a:xfrm>
      </p:grpSpPr>
      <p:sp>
        <p:nvSpPr>
          <p:cNvPr id="80" name="Google Shape;80;p21"/>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1" name="Google Shape;81;p21"/>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82" name="Google Shape;82;p21"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lide 10 master">
  <p:cSld name="Slide 10 master">
    <p:bg>
      <p:bgPr>
        <a:solidFill>
          <a:srgbClr val="000000"/>
        </a:solidFill>
        <a:effectLst/>
      </p:bgPr>
    </p:bg>
    <p:spTree>
      <p:nvGrpSpPr>
        <p:cNvPr id="1" name="Shape 83"/>
        <p:cNvGrpSpPr/>
        <p:nvPr/>
      </p:nvGrpSpPr>
      <p:grpSpPr>
        <a:xfrm>
          <a:off x="0" y="0"/>
          <a:ext cx="0" cy="0"/>
          <a:chOff x="0" y="0"/>
          <a:chExt cx="0" cy="0"/>
        </a:xfrm>
      </p:grpSpPr>
      <p:sp>
        <p:nvSpPr>
          <p:cNvPr id="84" name="Google Shape;84;p22"/>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5" name="Google Shape;85;p22"/>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86" name="Google Shape;86;p22"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lide 9 master">
  <p:cSld name="Slide 9 master">
    <p:bg>
      <p:bgPr>
        <a:solidFill>
          <a:srgbClr val="000000"/>
        </a:solidFill>
        <a:effectLst/>
      </p:bgPr>
    </p:bg>
    <p:spTree>
      <p:nvGrpSpPr>
        <p:cNvPr id="1" name="Shape 87"/>
        <p:cNvGrpSpPr/>
        <p:nvPr/>
      </p:nvGrpSpPr>
      <p:grpSpPr>
        <a:xfrm>
          <a:off x="0" y="0"/>
          <a:ext cx="0" cy="0"/>
          <a:chOff x="0" y="0"/>
          <a:chExt cx="0" cy="0"/>
        </a:xfrm>
      </p:grpSpPr>
      <p:sp>
        <p:nvSpPr>
          <p:cNvPr id="88" name="Google Shape;88;p23"/>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89" name="Google Shape;89;p23"/>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90" name="Google Shape;90;p23"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lide 11 master">
  <p:cSld name="Slide 11 master">
    <p:bg>
      <p:bgPr>
        <a:solidFill>
          <a:srgbClr val="000000"/>
        </a:solidFill>
        <a:effectLst/>
      </p:bgPr>
    </p:bg>
    <p:spTree>
      <p:nvGrpSpPr>
        <p:cNvPr id="1" name="Shape 91"/>
        <p:cNvGrpSpPr/>
        <p:nvPr/>
      </p:nvGrpSpPr>
      <p:grpSpPr>
        <a:xfrm>
          <a:off x="0" y="0"/>
          <a:ext cx="0" cy="0"/>
          <a:chOff x="0" y="0"/>
          <a:chExt cx="0" cy="0"/>
        </a:xfrm>
      </p:grpSpPr>
      <p:sp>
        <p:nvSpPr>
          <p:cNvPr id="92" name="Google Shape;92;p24"/>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3" name="Google Shape;93;p24"/>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94" name="Google Shape;94;p24"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lide 12 master">
  <p:cSld name="Slide 12 master">
    <p:bg>
      <p:bgPr>
        <a:solidFill>
          <a:srgbClr val="000000"/>
        </a:solidFill>
        <a:effectLst/>
      </p:bgPr>
    </p:bg>
    <p:spTree>
      <p:nvGrpSpPr>
        <p:cNvPr id="1" name="Shape 95"/>
        <p:cNvGrpSpPr/>
        <p:nvPr/>
      </p:nvGrpSpPr>
      <p:grpSpPr>
        <a:xfrm>
          <a:off x="0" y="0"/>
          <a:ext cx="0" cy="0"/>
          <a:chOff x="0" y="0"/>
          <a:chExt cx="0" cy="0"/>
        </a:xfrm>
      </p:grpSpPr>
      <p:sp>
        <p:nvSpPr>
          <p:cNvPr id="96" name="Google Shape;96;p25"/>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97" name="Google Shape;97;p25"/>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98" name="Google Shape;98;p25"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lide 13 master">
  <p:cSld name="Slide 13 master">
    <p:bg>
      <p:bgPr>
        <a:solidFill>
          <a:srgbClr val="000000"/>
        </a:solidFill>
        <a:effectLst/>
      </p:bgPr>
    </p:bg>
    <p:spTree>
      <p:nvGrpSpPr>
        <p:cNvPr id="1" name="Shape 99"/>
        <p:cNvGrpSpPr/>
        <p:nvPr/>
      </p:nvGrpSpPr>
      <p:grpSpPr>
        <a:xfrm>
          <a:off x="0" y="0"/>
          <a:ext cx="0" cy="0"/>
          <a:chOff x="0" y="0"/>
          <a:chExt cx="0" cy="0"/>
        </a:xfrm>
      </p:grpSpPr>
      <p:sp>
        <p:nvSpPr>
          <p:cNvPr id="100" name="Google Shape;100;p26"/>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01" name="Google Shape;101;p26"/>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02" name="Google Shape;102;p26"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lide 14 master">
  <p:cSld name="Slide 14 master">
    <p:bg>
      <p:bgPr>
        <a:solidFill>
          <a:srgbClr val="000000"/>
        </a:solidFill>
        <a:effectLst/>
      </p:bgPr>
    </p:bg>
    <p:spTree>
      <p:nvGrpSpPr>
        <p:cNvPr id="1" name="Shape 103"/>
        <p:cNvGrpSpPr/>
        <p:nvPr/>
      </p:nvGrpSpPr>
      <p:grpSpPr>
        <a:xfrm>
          <a:off x="0" y="0"/>
          <a:ext cx="0" cy="0"/>
          <a:chOff x="0" y="0"/>
          <a:chExt cx="0" cy="0"/>
        </a:xfrm>
      </p:grpSpPr>
      <p:sp>
        <p:nvSpPr>
          <p:cNvPr id="104" name="Google Shape;104;p27"/>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05" name="Google Shape;105;p27"/>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06" name="Google Shape;106;p27"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lide 15 master">
  <p:cSld name="Slide 15 master">
    <p:bg>
      <p:bgPr>
        <a:solidFill>
          <a:srgbClr val="000000"/>
        </a:solidFill>
        <a:effectLst/>
      </p:bgPr>
    </p:bg>
    <p:spTree>
      <p:nvGrpSpPr>
        <p:cNvPr id="1" name="Shape 107"/>
        <p:cNvGrpSpPr/>
        <p:nvPr/>
      </p:nvGrpSpPr>
      <p:grpSpPr>
        <a:xfrm>
          <a:off x="0" y="0"/>
          <a:ext cx="0" cy="0"/>
          <a:chOff x="0" y="0"/>
          <a:chExt cx="0" cy="0"/>
        </a:xfrm>
      </p:grpSpPr>
      <p:sp>
        <p:nvSpPr>
          <p:cNvPr id="108" name="Google Shape;108;p28"/>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09" name="Google Shape;109;p28"/>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10" name="Google Shape;110;p28"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lide 16 master">
  <p:cSld name="Slide 16 master">
    <p:bg>
      <p:bgPr>
        <a:solidFill>
          <a:srgbClr val="000000"/>
        </a:solidFill>
        <a:effectLst/>
      </p:bgPr>
    </p:bg>
    <p:spTree>
      <p:nvGrpSpPr>
        <p:cNvPr id="1" name="Shape 111"/>
        <p:cNvGrpSpPr/>
        <p:nvPr/>
      </p:nvGrpSpPr>
      <p:grpSpPr>
        <a:xfrm>
          <a:off x="0" y="0"/>
          <a:ext cx="0" cy="0"/>
          <a:chOff x="0" y="0"/>
          <a:chExt cx="0" cy="0"/>
        </a:xfrm>
      </p:grpSpPr>
      <p:sp>
        <p:nvSpPr>
          <p:cNvPr id="112" name="Google Shape;112;p29"/>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13" name="Google Shape;113;p29"/>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14" name="Google Shape;114;p29"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Slide 19 master">
  <p:cSld name="Slide 19 master">
    <p:bg>
      <p:bgPr>
        <a:solidFill>
          <a:srgbClr val="000000"/>
        </a:solidFill>
        <a:effectLst/>
      </p:bgPr>
    </p:bg>
    <p:spTree>
      <p:nvGrpSpPr>
        <p:cNvPr id="1" name="Shape 115"/>
        <p:cNvGrpSpPr/>
        <p:nvPr/>
      </p:nvGrpSpPr>
      <p:grpSpPr>
        <a:xfrm>
          <a:off x="0" y="0"/>
          <a:ext cx="0" cy="0"/>
          <a:chOff x="0" y="0"/>
          <a:chExt cx="0" cy="0"/>
        </a:xfrm>
      </p:grpSpPr>
      <p:sp>
        <p:nvSpPr>
          <p:cNvPr id="116" name="Google Shape;116;p30"/>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17" name="Google Shape;117;p30"/>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18" name="Google Shape;118;p30"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lide 20 master">
  <p:cSld name="Slide 20 master">
    <p:bg>
      <p:bgPr>
        <a:solidFill>
          <a:srgbClr val="000000"/>
        </a:solidFill>
        <a:effectLst/>
      </p:bgPr>
    </p:bg>
    <p:spTree>
      <p:nvGrpSpPr>
        <p:cNvPr id="1" name="Shape 119"/>
        <p:cNvGrpSpPr/>
        <p:nvPr/>
      </p:nvGrpSpPr>
      <p:grpSpPr>
        <a:xfrm>
          <a:off x="0" y="0"/>
          <a:ext cx="0" cy="0"/>
          <a:chOff x="0" y="0"/>
          <a:chExt cx="0" cy="0"/>
        </a:xfrm>
      </p:grpSpPr>
      <p:sp>
        <p:nvSpPr>
          <p:cNvPr id="120" name="Google Shape;120;p31"/>
          <p:cNvSpPr/>
          <p:nvPr/>
        </p:nvSpPr>
        <p:spPr>
          <a:xfrm>
            <a:off x="0" y="0"/>
            <a:ext cx="9144000" cy="5143500"/>
          </a:xfrm>
          <a:prstGeom prst="rect">
            <a:avLst/>
          </a:prstGeom>
          <a:solidFill>
            <a:srgbClr val="F7EDE9"/>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121" name="Google Shape;121;p31"/>
          <p:cNvSpPr/>
          <p:nvPr/>
        </p:nvSpPr>
        <p:spPr>
          <a:xfrm>
            <a:off x="0" y="0"/>
            <a:ext cx="9144000" cy="5143500"/>
          </a:xfrm>
          <a:prstGeom prst="rect">
            <a:avLst/>
          </a:prstGeom>
          <a:solidFill>
            <a:srgbClr val="FFFCFA"/>
          </a:solidFill>
          <a:ln>
            <a:noFill/>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pic>
        <p:nvPicPr>
          <p:cNvPr id="122" name="Google Shape;122;p31" descr="preencoded.png">
            <a:hlinkClick r:id="rId2"/>
          </p:cNvPr>
          <p:cNvPicPr preferRelativeResize="0"/>
          <p:nvPr/>
        </p:nvPicPr>
        <p:blipFill rotWithShape="1">
          <a:blip r:embed="rId3">
            <a:alphaModFix/>
          </a:blip>
          <a:srcRect/>
          <a:stretch/>
        </p:blipFill>
        <p:spPr>
          <a:xfrm>
            <a:off x="8024509" y="4843463"/>
            <a:ext cx="1076628" cy="2571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DEFAULT">
  <p:cSld name="DEFAULT">
    <p:bg>
      <p:bgPr>
        <a:solidFill>
          <a:schemeClr val="lt1"/>
        </a:solidFill>
        <a:effectLst/>
      </p:bgPr>
    </p:bg>
    <p:spTree>
      <p:nvGrpSpPr>
        <p:cNvPr id="1" name="Shape 123"/>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theme" Target="../theme/theme2.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 id="2147483672" r:id="rId14"/>
    <p:sldLayoutId id="2147483673" r:id="rId15"/>
    <p:sldLayoutId id="2147483674" r:id="rId16"/>
    <p:sldLayoutId id="2147483675" r:id="rId17"/>
    <p:sldLayoutId id="2147483676" r:id="rId18"/>
    <p:sldLayoutId id="2147483677" r:id="rId1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5.png"/><Relationship Id="rId5" Type="http://schemas.openxmlformats.org/officeDocument/2006/relationships/hyperlink" Target="http://drive.google.com/file/d/1iKK9zpwlqQZpwCPJmPHpYQBZ8JVUoqhU/view" TargetMode="Externa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0.xml"/><Relationship Id="rId6" Type="http://schemas.openxmlformats.org/officeDocument/2006/relationships/hyperlink" Target="http://drive.google.com/file/d/1BchsZKfiJNYOkc-LNOAAjMrknqlfYVYf/view" TargetMode="External"/><Relationship Id="rId5" Type="http://schemas.openxmlformats.org/officeDocument/2006/relationships/image" Target="../media/image12.png"/><Relationship Id="rId4" Type="http://schemas.openxmlformats.org/officeDocument/2006/relationships/hyperlink" Target="https://globalhealthmedia.org/video/attaching-your-baby-at-the-breast/"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14.png"/><Relationship Id="rId4" Type="http://schemas.openxmlformats.org/officeDocument/2006/relationships/hyperlink" Target="https://globalhealthmedia.org/video/breastfeeding-position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hyperlink" Target="https://www.youtube.com/watch?v=V4gAhRgzTDk" TargetMode="External"/><Relationship Id="rId5" Type="http://schemas.openxmlformats.org/officeDocument/2006/relationships/image" Target="../media/image17.png"/><Relationship Id="rId4" Type="http://schemas.openxmlformats.org/officeDocument/2006/relationships/hyperlink" Target="https://www.youtube.com/watch?v=Ha16Hvoh6c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8" Type="http://schemas.openxmlformats.org/officeDocument/2006/relationships/hyperlink" Target="https://www.youtube.com/watch?v=K1nhkLf2Ylo" TargetMode="External"/><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17.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hyperlink" Target="https://publications.aap.org/pediatricsinreview/article-abstract/30/3/e11/33261/Cultural-Influences-on-Infant-Feeding-Practices?redirectedFrom=fulltext" TargetMode="External"/><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pb3sGGR87AY" TargetMode="External"/><Relationship Id="rId7"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1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3.xml.rels><?xml version="1.0" encoding="UTF-8" standalone="yes"?>
<Relationships xmlns="http://schemas.openxmlformats.org/package/2006/relationships"><Relationship Id="rId8" Type="http://schemas.openxmlformats.org/officeDocument/2006/relationships/hyperlink" Target="http://drive.google.com/file/d/1ijB_W6hHqTdPswAerllq0SYNFjBd0k3j/view" TargetMode="External"/><Relationship Id="rId3" Type="http://schemas.openxmlformats.org/officeDocument/2006/relationships/image" Target="../media/image29.png"/><Relationship Id="rId7"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8.xml"/><Relationship Id="rId6" Type="http://schemas.openxmlformats.org/officeDocument/2006/relationships/hyperlink" Target="https://www.youtube.com/watch?v=47tA0zsjhlE" TargetMode="External"/><Relationship Id="rId5" Type="http://schemas.openxmlformats.org/officeDocument/2006/relationships/image" Target="../media/image30.png"/><Relationship Id="rId4" Type="http://schemas.openxmlformats.org/officeDocument/2006/relationships/hyperlink" Target="https://www.healthychildren.org/English/news/Pages/AAP-report-addresses-rise-in-tongue-tie-diagnoses-for-breastfeeding-concerns.aspx" TargetMode="External"/><Relationship Id="rId9"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hyperlink" Target="https://www.youtube.com/watch?v=5Unps4NH-aQ" TargetMode="External"/><Relationship Id="rId2" Type="http://schemas.openxmlformats.org/officeDocument/2006/relationships/notesSlide" Target="../notesSlides/notesSlide24.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hyperlink" Target="https://www.healthychildren.org:443/English/ages-stages/baby/breastfeeding/Pages/default.aspx" TargetMode="External"/><Relationship Id="rId7" Type="http://schemas.openxmlformats.org/officeDocument/2006/relationships/hyperlink" Target="https://llli.org/" TargetMode="External"/><Relationship Id="rId2" Type="http://schemas.openxmlformats.org/officeDocument/2006/relationships/notesSlide" Target="../notesSlides/notesSlide25.xml"/><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hyperlink" Target="https://www.cdc.gov/infant-toddler-nutrition/breastfeeding/newborn-basics.html" TargetMode="External"/><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3" Type="http://schemas.openxmlformats.org/officeDocument/2006/relationships/hyperlink" Target="https://docs.google.com/forms/d/e/1FAIpQLSefVpuvm9lgypwA9ilvNfdZ1oPhn4omJ5pZUlwXj8gE6XHebQ/viewform?usp=sharing&amp;ouid=110162164995473034403" TargetMode="External"/><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8.xml"/><Relationship Id="rId1" Type="http://schemas.openxmlformats.org/officeDocument/2006/relationships/slideLayout" Target="../slideLayouts/slideLayout21.xml"/><Relationship Id="rId5" Type="http://schemas.openxmlformats.org/officeDocument/2006/relationships/image" Target="../media/image36.png"/><Relationship Id="rId4" Type="http://schemas.openxmlformats.org/officeDocument/2006/relationships/hyperlink" Target="https://www.youtube.com/watch?v=lqyKTu-ybyY"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oKivTbYDDIw" TargetMode="External"/><Relationship Id="rId2" Type="http://schemas.openxmlformats.org/officeDocument/2006/relationships/notesSlide" Target="../notesSlides/notesSlide29.xml"/><Relationship Id="rId1" Type="http://schemas.openxmlformats.org/officeDocument/2006/relationships/slideLayout" Target="../slideLayouts/slideLayout15.xml"/><Relationship Id="rId4" Type="http://schemas.openxmlformats.org/officeDocument/2006/relationships/image" Target="../media/image37.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d_Y3BpDaMpg" TargetMode="External"/><Relationship Id="rId2" Type="http://schemas.openxmlformats.org/officeDocument/2006/relationships/notesSlide" Target="../notesSlides/notesSlide30.xml"/><Relationship Id="rId1" Type="http://schemas.openxmlformats.org/officeDocument/2006/relationships/slideLayout" Target="../slideLayouts/slideLayout19.xml"/><Relationship Id="rId6" Type="http://schemas.openxmlformats.org/officeDocument/2006/relationships/image" Target="../media/image39.png"/><Relationship Id="rId5" Type="http://schemas.openxmlformats.org/officeDocument/2006/relationships/hyperlink" Target="https://www.youtube.com/watch?v=XF7fmhRyCe8" TargetMode="Externa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5.png"/><Relationship Id="rId4" Type="http://schemas.openxmlformats.org/officeDocument/2006/relationships/hyperlink" Target="http://drive.google.com/file/d/1z26rGsB57wCZRXBS-nGwIeenB24lwKe_/view"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16.xml"/><Relationship Id="rId5" Type="http://schemas.openxmlformats.org/officeDocument/2006/relationships/image" Target="../media/image7.png"/><Relationship Id="rId4" Type="http://schemas.openxmlformats.org/officeDocument/2006/relationships/hyperlink" Target="https://www.youtube.com/watch?v=SR6nv7-vEf8"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29" name="Google Shape;129;p33" descr="preencoded.png"/>
          <p:cNvPicPr preferRelativeResize="0"/>
          <p:nvPr/>
        </p:nvPicPr>
        <p:blipFill rotWithShape="1">
          <a:blip r:embed="rId3">
            <a:alphaModFix/>
          </a:blip>
          <a:srcRect/>
          <a:stretch/>
        </p:blipFill>
        <p:spPr>
          <a:xfrm>
            <a:off x="0" y="0"/>
            <a:ext cx="3429000" cy="5143500"/>
          </a:xfrm>
          <a:prstGeom prst="rect">
            <a:avLst/>
          </a:prstGeom>
          <a:noFill/>
          <a:ln>
            <a:noFill/>
          </a:ln>
        </p:spPr>
      </p:pic>
      <p:sp>
        <p:nvSpPr>
          <p:cNvPr id="130" name="Google Shape;130;p33"/>
          <p:cNvSpPr/>
          <p:nvPr/>
        </p:nvSpPr>
        <p:spPr>
          <a:xfrm>
            <a:off x="3790247" y="917547"/>
            <a:ext cx="4377475" cy="4431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i="0" u="none" strike="noStrike" cap="none" dirty="0">
                <a:solidFill>
                  <a:srgbClr val="443728"/>
                </a:solidFill>
                <a:latin typeface="Crimson Pro"/>
                <a:ea typeface="Crimson Pro"/>
                <a:cs typeface="Crimson Pro"/>
                <a:sym typeface="Crimson Pro"/>
              </a:rPr>
              <a:t>Module 1:  Breastfeeding</a:t>
            </a:r>
            <a:endParaRPr sz="2800" b="0" i="0" u="none" strike="noStrike" cap="none" dirty="0">
              <a:solidFill>
                <a:schemeClr val="dk1"/>
              </a:solidFill>
              <a:latin typeface="Calibri"/>
              <a:ea typeface="Calibri"/>
              <a:cs typeface="Calibri"/>
              <a:sym typeface="Calibri"/>
            </a:endParaRPr>
          </a:p>
        </p:txBody>
      </p:sp>
      <p:sp>
        <p:nvSpPr>
          <p:cNvPr id="131" name="Google Shape;131;p33"/>
          <p:cNvSpPr/>
          <p:nvPr/>
        </p:nvSpPr>
        <p:spPr>
          <a:xfrm>
            <a:off x="3790244" y="3470538"/>
            <a:ext cx="226800" cy="226800"/>
          </a:xfrm>
          <a:prstGeom prst="roundRect">
            <a:avLst>
              <a:gd name="adj" fmla="val 25194296"/>
            </a:avLst>
          </a:prstGeom>
          <a:solidFill>
            <a:srgbClr val="CF6D62"/>
          </a:solidFill>
          <a:ln w="9525" cap="flat" cmpd="sng">
            <a:solidFill>
              <a:srgbClr val="FFFFFF"/>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32" name="Google Shape;132;p33"/>
          <p:cNvSpPr/>
          <p:nvPr/>
        </p:nvSpPr>
        <p:spPr>
          <a:xfrm>
            <a:off x="4103600" y="3459888"/>
            <a:ext cx="2967300" cy="248100"/>
          </a:xfrm>
          <a:prstGeom prst="rect">
            <a:avLst/>
          </a:prstGeom>
          <a:noFill/>
          <a:ln>
            <a:noFill/>
          </a:ln>
        </p:spPr>
        <p:txBody>
          <a:bodyPr spcFirstLastPara="1" wrap="square" lIns="0" tIns="0" rIns="0" bIns="0" anchor="t" anchorCtr="0">
            <a:noAutofit/>
          </a:bodyPr>
          <a:lstStyle/>
          <a:p>
            <a:pPr marL="0" marR="0" lvl="0" indent="0" algn="l" rtl="0">
              <a:lnSpc>
                <a:spcPct val="140909"/>
              </a:lnSpc>
              <a:spcBef>
                <a:spcPts val="0"/>
              </a:spcBef>
              <a:spcAft>
                <a:spcPts val="0"/>
              </a:spcAft>
              <a:buClr>
                <a:srgbClr val="443728"/>
              </a:buClr>
              <a:buSzPts val="1400"/>
              <a:buFont typeface="Open Sans"/>
              <a:buNone/>
            </a:pPr>
            <a:r>
              <a:rPr lang="en" sz="1400" b="1">
                <a:solidFill>
                  <a:srgbClr val="443728"/>
                </a:solidFill>
                <a:latin typeface="Open Sans"/>
                <a:ea typeface="Open Sans"/>
                <a:cs typeface="Open Sans"/>
                <a:sym typeface="Open Sans"/>
              </a:rPr>
              <a:t>by Maggie Hasler</a:t>
            </a:r>
            <a:endParaRPr sz="1400">
              <a:solidFill>
                <a:schemeClr val="dk1"/>
              </a:solidFill>
              <a:latin typeface="Calibri"/>
              <a:ea typeface="Calibri"/>
              <a:cs typeface="Calibri"/>
              <a:sym typeface="Calibri"/>
            </a:endParaRPr>
          </a:p>
        </p:txBody>
      </p:sp>
      <p:sp>
        <p:nvSpPr>
          <p:cNvPr id="133" name="Google Shape;133;p33"/>
          <p:cNvSpPr/>
          <p:nvPr/>
        </p:nvSpPr>
        <p:spPr>
          <a:xfrm>
            <a:off x="3843100" y="1683600"/>
            <a:ext cx="4958700" cy="1776300"/>
          </a:xfrm>
          <a:prstGeom prst="rect">
            <a:avLst/>
          </a:prstGeom>
          <a:noFill/>
          <a:ln>
            <a:noFill/>
          </a:ln>
        </p:spPr>
        <p:txBody>
          <a:bodyPr spcFirstLastPara="1" wrap="square" lIns="0" tIns="0" rIns="0" bIns="0" anchor="t" anchorCtr="0">
            <a:noAutofit/>
          </a:bodyPr>
          <a:lstStyle/>
          <a:p>
            <a:pPr marL="0" lvl="0" indent="0" algn="l" rtl="0">
              <a:lnSpc>
                <a:spcPct val="125454"/>
              </a:lnSpc>
              <a:spcBef>
                <a:spcPts val="0"/>
              </a:spcBef>
              <a:spcAft>
                <a:spcPts val="0"/>
              </a:spcAft>
              <a:buClr>
                <a:schemeClr val="dk1"/>
              </a:buClr>
              <a:buSzPts val="1100"/>
              <a:buFont typeface="Arial"/>
              <a:buNone/>
            </a:pPr>
            <a:r>
              <a:rPr lang="en" sz="1300" dirty="0">
                <a:solidFill>
                  <a:schemeClr val="dk1"/>
                </a:solidFill>
                <a:latin typeface="Open Sans"/>
                <a:ea typeface="Open Sans"/>
                <a:cs typeface="Open Sans"/>
                <a:sym typeface="Open Sans"/>
              </a:rPr>
              <a:t>In this module, we’ll explore how hormones like prolactin and oxytocin drive lactation, analyze the evidence behind breastfeeding benefits, explore disparities influenced by culture and access, and manage common challenges using real-life cases. </a:t>
            </a:r>
            <a:endParaRPr sz="1600" dirty="0">
              <a:latin typeface="Open Sans"/>
              <a:ea typeface="Open Sans"/>
              <a:cs typeface="Open Sans"/>
              <a:sym typeface="Open Sans"/>
            </a:endParaRPr>
          </a:p>
          <a:p>
            <a:pPr marL="0" lvl="0" indent="0" algn="l" rtl="0">
              <a:spcBef>
                <a:spcPts val="1000"/>
              </a:spcBef>
              <a:spcAft>
                <a:spcPts val="0"/>
              </a:spcAft>
              <a:buNone/>
            </a:pPr>
            <a:r>
              <a:rPr lang="en" sz="1300" dirty="0">
                <a:latin typeface="Open Sans"/>
                <a:ea typeface="Open Sans"/>
                <a:cs typeface="Open Sans"/>
                <a:sym typeface="Open Sans"/>
              </a:rPr>
              <a:t>Look for the speaker icon throughout the presentation to hear voiceover on that topic.</a:t>
            </a:r>
            <a:endParaRPr sz="1300" dirty="0">
              <a:solidFill>
                <a:srgbClr val="000000"/>
              </a:solidFill>
              <a:latin typeface="Open Sans"/>
              <a:ea typeface="Open Sans"/>
              <a:cs typeface="Open Sans"/>
              <a:sym typeface="Open Sans"/>
            </a:endParaRPr>
          </a:p>
          <a:p>
            <a:pPr marL="0" marR="0" lvl="0" indent="0" algn="l" rtl="0">
              <a:lnSpc>
                <a:spcPct val="162857"/>
              </a:lnSpc>
              <a:spcBef>
                <a:spcPts val="0"/>
              </a:spcBef>
              <a:spcAft>
                <a:spcPts val="0"/>
              </a:spcAft>
              <a:buClr>
                <a:srgbClr val="443728"/>
              </a:buClr>
              <a:buSzPts val="1750"/>
              <a:buFont typeface="Open Sans"/>
              <a:buNone/>
            </a:pPr>
            <a:endParaRPr sz="1750" dirty="0">
              <a:solidFill>
                <a:srgbClr val="443728"/>
              </a:solidFill>
              <a:latin typeface="Open Sans"/>
              <a:ea typeface="Open Sans"/>
              <a:cs typeface="Open Sans"/>
              <a:sym typeface="Open Sans"/>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pic>
        <p:nvPicPr>
          <p:cNvPr id="260" name="Google Shape;260;p42" descr="preencoded.png"/>
          <p:cNvPicPr preferRelativeResize="0"/>
          <p:nvPr/>
        </p:nvPicPr>
        <p:blipFill rotWithShape="1">
          <a:blip r:embed="rId3">
            <a:alphaModFix/>
          </a:blip>
          <a:srcRect/>
          <a:stretch/>
        </p:blipFill>
        <p:spPr>
          <a:xfrm>
            <a:off x="0" y="0"/>
            <a:ext cx="3429000" cy="5143500"/>
          </a:xfrm>
          <a:prstGeom prst="rect">
            <a:avLst/>
          </a:prstGeom>
          <a:noFill/>
          <a:ln>
            <a:noFill/>
          </a:ln>
        </p:spPr>
      </p:pic>
      <p:sp>
        <p:nvSpPr>
          <p:cNvPr id="261" name="Google Shape;261;p42"/>
          <p:cNvSpPr/>
          <p:nvPr/>
        </p:nvSpPr>
        <p:spPr>
          <a:xfrm>
            <a:off x="3925119" y="1903735"/>
            <a:ext cx="4600114"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dirty="0">
                <a:solidFill>
                  <a:srgbClr val="443728"/>
                </a:solidFill>
                <a:latin typeface="Crimson Pro"/>
                <a:ea typeface="Crimson Pro"/>
                <a:cs typeface="Crimson Pro"/>
                <a:sym typeface="Crimson Pro"/>
              </a:rPr>
              <a:t>Initiation of Breastfeeding</a:t>
            </a:r>
            <a:endParaRPr sz="2800" dirty="0">
              <a:solidFill>
                <a:schemeClr val="dk1"/>
              </a:solidFill>
              <a:latin typeface="Calibri"/>
              <a:ea typeface="Calibri"/>
              <a:cs typeface="Calibri"/>
              <a:sym typeface="Calibri"/>
            </a:endParaRPr>
          </a:p>
        </p:txBody>
      </p:sp>
      <p:sp>
        <p:nvSpPr>
          <p:cNvPr id="262" name="Google Shape;262;p42"/>
          <p:cNvSpPr/>
          <p:nvPr/>
        </p:nvSpPr>
        <p:spPr>
          <a:xfrm>
            <a:off x="3925119" y="2559323"/>
            <a:ext cx="4722763" cy="680442"/>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Initiating breastfeeding as soon as possible after birth is crucial. The first few hours and days are critical for establishing a successful breastfeeding relationship.</a:t>
            </a:r>
            <a:endParaRPr sz="11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pic>
        <p:nvPicPr>
          <p:cNvPr id="268" name="Google Shape;268;p43" descr="preencoded.png"/>
          <p:cNvPicPr preferRelativeResize="0"/>
          <p:nvPr/>
        </p:nvPicPr>
        <p:blipFill rotWithShape="1">
          <a:blip r:embed="rId3">
            <a:alphaModFix/>
          </a:blip>
          <a:srcRect/>
          <a:stretch/>
        </p:blipFill>
        <p:spPr>
          <a:xfrm>
            <a:off x="0" y="0"/>
            <a:ext cx="9144000" cy="1772022"/>
          </a:xfrm>
          <a:prstGeom prst="rect">
            <a:avLst/>
          </a:prstGeom>
          <a:noFill/>
          <a:ln>
            <a:noFill/>
          </a:ln>
        </p:spPr>
      </p:pic>
      <p:pic>
        <p:nvPicPr>
          <p:cNvPr id="269" name="Google Shape;269;p43" descr="preencoded.png"/>
          <p:cNvPicPr preferRelativeResize="0"/>
          <p:nvPr/>
        </p:nvPicPr>
        <p:blipFill rotWithShape="1">
          <a:blip r:embed="rId4">
            <a:alphaModFix/>
          </a:blip>
          <a:srcRect/>
          <a:stretch/>
        </p:blipFill>
        <p:spPr>
          <a:xfrm>
            <a:off x="1333925" y="0"/>
            <a:ext cx="6476150" cy="1813330"/>
          </a:xfrm>
          <a:prstGeom prst="rect">
            <a:avLst/>
          </a:prstGeom>
          <a:noFill/>
          <a:ln>
            <a:noFill/>
          </a:ln>
        </p:spPr>
      </p:pic>
      <p:sp>
        <p:nvSpPr>
          <p:cNvPr id="270" name="Google Shape;270;p43"/>
          <p:cNvSpPr/>
          <p:nvPr/>
        </p:nvSpPr>
        <p:spPr>
          <a:xfrm>
            <a:off x="496119" y="2206824"/>
            <a:ext cx="4729024"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dirty="0">
                <a:solidFill>
                  <a:srgbClr val="443728"/>
                </a:solidFill>
                <a:latin typeface="Crimson Pro"/>
                <a:ea typeface="Crimson Pro"/>
                <a:cs typeface="Crimson Pro"/>
                <a:sym typeface="Crimson Pro"/>
              </a:rPr>
              <a:t>Current Initiation Rates</a:t>
            </a:r>
            <a:endParaRPr sz="2800" dirty="0">
              <a:solidFill>
                <a:schemeClr val="dk1"/>
              </a:solidFill>
              <a:latin typeface="Calibri"/>
              <a:ea typeface="Calibri"/>
              <a:cs typeface="Calibri"/>
              <a:sym typeface="Calibri"/>
            </a:endParaRPr>
          </a:p>
        </p:txBody>
      </p:sp>
      <p:sp>
        <p:nvSpPr>
          <p:cNvPr id="271" name="Google Shape;271;p43"/>
          <p:cNvSpPr/>
          <p:nvPr/>
        </p:nvSpPr>
        <p:spPr>
          <a:xfrm>
            <a:off x="496119" y="2862411"/>
            <a:ext cx="8151763" cy="453628"/>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While breastfeeding is a fundamental aspect of infant health, initiation rates vary across ethnic groups. It's crucial to address disparities and encourage informed breastfeeding practices among all mothers.</a:t>
            </a:r>
            <a:endParaRPr sz="1100">
              <a:solidFill>
                <a:schemeClr val="dk1"/>
              </a:solidFill>
              <a:latin typeface="Calibri"/>
              <a:ea typeface="Calibri"/>
              <a:cs typeface="Calibri"/>
              <a:sym typeface="Calibri"/>
            </a:endParaRPr>
          </a:p>
        </p:txBody>
      </p:sp>
      <p:sp>
        <p:nvSpPr>
          <p:cNvPr id="272" name="Google Shape;272;p43"/>
          <p:cNvSpPr/>
          <p:nvPr/>
        </p:nvSpPr>
        <p:spPr>
          <a:xfrm>
            <a:off x="496119" y="3365599"/>
            <a:ext cx="8151763" cy="453628"/>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Breastfeeding is a major determinant of infant short- and long-term health, preventing acute infections and programming lower risk for chronic disease </a:t>
            </a:r>
            <a:endParaRPr sz="1100">
              <a:solidFill>
                <a:schemeClr val="dk1"/>
              </a:solidFill>
              <a:latin typeface="Calibri"/>
              <a:ea typeface="Calibri"/>
              <a:cs typeface="Calibri"/>
              <a:sym typeface="Calibri"/>
            </a:endParaRPr>
          </a:p>
        </p:txBody>
      </p:sp>
      <p:pic>
        <p:nvPicPr>
          <p:cNvPr id="273" name="Google Shape;273;p43" title="17378343794556bzq6ol-voicemaker.in-speech.mp3">
            <a:hlinkClick r:id="rId5"/>
          </p:cNvPr>
          <p:cNvPicPr preferRelativeResize="0"/>
          <p:nvPr/>
        </p:nvPicPr>
        <p:blipFill>
          <a:blip r:embed="rId6">
            <a:alphaModFix/>
          </a:blip>
          <a:stretch>
            <a:fillRect/>
          </a:stretch>
        </p:blipFill>
        <p:spPr>
          <a:xfrm>
            <a:off x="4423600" y="2199715"/>
            <a:ext cx="457200" cy="4572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pic>
        <p:nvPicPr>
          <p:cNvPr id="279" name="Google Shape;279;p44" descr="preencoded.png"/>
          <p:cNvPicPr preferRelativeResize="0"/>
          <p:nvPr/>
        </p:nvPicPr>
        <p:blipFill rotWithShape="1">
          <a:blip r:embed="rId3">
            <a:alphaModFix/>
          </a:blip>
          <a:srcRect/>
          <a:stretch/>
        </p:blipFill>
        <p:spPr>
          <a:xfrm>
            <a:off x="0" y="0"/>
            <a:ext cx="9144000" cy="2012751"/>
          </a:xfrm>
          <a:prstGeom prst="rect">
            <a:avLst/>
          </a:prstGeom>
          <a:noFill/>
          <a:ln>
            <a:noFill/>
          </a:ln>
        </p:spPr>
      </p:pic>
      <p:sp>
        <p:nvSpPr>
          <p:cNvPr id="280" name="Google Shape;280;p44"/>
          <p:cNvSpPr/>
          <p:nvPr/>
        </p:nvSpPr>
        <p:spPr>
          <a:xfrm>
            <a:off x="452946" y="2150425"/>
            <a:ext cx="2795700" cy="202200"/>
          </a:xfrm>
          <a:prstGeom prst="rect">
            <a:avLst/>
          </a:prstGeom>
          <a:noFill/>
          <a:ln>
            <a:noFill/>
          </a:ln>
        </p:spPr>
        <p:txBody>
          <a:bodyPr spcFirstLastPara="1" wrap="square" lIns="0" tIns="0" rIns="0" bIns="0" anchor="t" anchorCtr="0">
            <a:noAutofit/>
          </a:bodyPr>
          <a:lstStyle/>
          <a:p>
            <a:pPr marL="0" marR="0" lvl="0" indent="0" algn="l" rtl="0">
              <a:lnSpc>
                <a:spcPct val="104166"/>
              </a:lnSpc>
              <a:spcBef>
                <a:spcPts val="0"/>
              </a:spcBef>
              <a:spcAft>
                <a:spcPts val="0"/>
              </a:spcAft>
              <a:buClr>
                <a:srgbClr val="443728"/>
              </a:buClr>
              <a:buSzPts val="1500"/>
              <a:buFont typeface="Crimson Pro"/>
              <a:buNone/>
            </a:pPr>
            <a:r>
              <a:rPr lang="en" sz="1500" b="1">
                <a:solidFill>
                  <a:srgbClr val="443728"/>
                </a:solidFill>
                <a:latin typeface="Crimson Pro"/>
                <a:ea typeface="Crimson Pro"/>
                <a:cs typeface="Crimson Pro"/>
                <a:sym typeface="Crimson Pro"/>
              </a:rPr>
              <a:t>Ensuring an Effective Latch</a:t>
            </a:r>
            <a:endParaRPr sz="1500">
              <a:solidFill>
                <a:schemeClr val="dk1"/>
              </a:solidFill>
              <a:latin typeface="Calibri"/>
              <a:ea typeface="Calibri"/>
              <a:cs typeface="Calibri"/>
              <a:sym typeface="Calibri"/>
            </a:endParaRPr>
          </a:p>
        </p:txBody>
      </p:sp>
      <p:sp>
        <p:nvSpPr>
          <p:cNvPr id="281" name="Google Shape;281;p44"/>
          <p:cNvSpPr/>
          <p:nvPr/>
        </p:nvSpPr>
        <p:spPr>
          <a:xfrm>
            <a:off x="452958" y="2437507"/>
            <a:ext cx="8238083" cy="207020"/>
          </a:xfrm>
          <a:prstGeom prst="rect">
            <a:avLst/>
          </a:prstGeom>
          <a:noFill/>
          <a:ln>
            <a:noFill/>
          </a:ln>
        </p:spPr>
        <p:txBody>
          <a:bodyPr spcFirstLastPara="1" wrap="square" lIns="0" tIns="0" rIns="0" bIns="0" anchor="t" anchorCtr="0">
            <a:noAutofit/>
          </a:bodyPr>
          <a:lstStyle/>
          <a:p>
            <a:pPr marL="0" marR="0" lvl="0" indent="0" algn="l" rtl="0">
              <a:lnSpc>
                <a:spcPct val="162500"/>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An effective latch is crucial for successful breastfeeding. A good latch ensures adequate milk removal and maintenance of </a:t>
            </a:r>
            <a:endParaRPr sz="900"/>
          </a:p>
          <a:p>
            <a:pPr marL="0" marR="0" lvl="0" indent="0" algn="l" rtl="0">
              <a:lnSpc>
                <a:spcPct val="162500"/>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supply and helps prevent nipple trauma </a:t>
            </a:r>
            <a:endParaRPr sz="900"/>
          </a:p>
          <a:p>
            <a:pPr marL="0" marR="0" lvl="0" indent="0" algn="l" rtl="0">
              <a:lnSpc>
                <a:spcPct val="162500"/>
              </a:lnSpc>
              <a:spcBef>
                <a:spcPts val="0"/>
              </a:spcBef>
              <a:spcAft>
                <a:spcPts val="0"/>
              </a:spcAft>
              <a:buClr>
                <a:schemeClr val="dk1"/>
              </a:buClr>
              <a:buSzPts val="1000"/>
              <a:buFont typeface="Calibri"/>
              <a:buNone/>
            </a:pPr>
            <a:endParaRPr sz="1000">
              <a:solidFill>
                <a:srgbClr val="443728"/>
              </a:solidFill>
              <a:latin typeface="Open Sans"/>
              <a:ea typeface="Open Sans"/>
              <a:cs typeface="Open Sans"/>
              <a:sym typeface="Open Sans"/>
            </a:endParaRPr>
          </a:p>
          <a:p>
            <a:pPr marL="0" marR="0" lvl="0" indent="0" algn="l" rtl="0">
              <a:lnSpc>
                <a:spcPct val="162500"/>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Watch this optional video to learn how to help nursing dyads ensure a proper latch</a:t>
            </a:r>
            <a:endParaRPr sz="1000">
              <a:solidFill>
                <a:schemeClr val="dk1"/>
              </a:solidFill>
              <a:latin typeface="Calibri"/>
              <a:ea typeface="Calibri"/>
              <a:cs typeface="Calibri"/>
              <a:sym typeface="Calibri"/>
            </a:endParaRPr>
          </a:p>
        </p:txBody>
      </p:sp>
      <p:pic>
        <p:nvPicPr>
          <p:cNvPr id="282" name="Google Shape;282;p44" descr="preencoded.png">
            <a:hlinkClick r:id="rId4"/>
          </p:cNvPr>
          <p:cNvPicPr preferRelativeResize="0"/>
          <p:nvPr/>
        </p:nvPicPr>
        <p:blipFill rotWithShape="1">
          <a:blip r:embed="rId5">
            <a:alphaModFix/>
          </a:blip>
          <a:srcRect/>
          <a:stretch/>
        </p:blipFill>
        <p:spPr>
          <a:xfrm>
            <a:off x="452958" y="3483323"/>
            <a:ext cx="7520806" cy="1303734"/>
          </a:xfrm>
          <a:prstGeom prst="rect">
            <a:avLst/>
          </a:prstGeom>
          <a:noFill/>
          <a:ln>
            <a:noFill/>
          </a:ln>
        </p:spPr>
      </p:pic>
      <p:pic>
        <p:nvPicPr>
          <p:cNvPr id="283" name="Google Shape;283;p44" title="1737856636847kicgchid-voicemaker.in-speech.mp3">
            <a:hlinkClick r:id="rId6"/>
          </p:cNvPr>
          <p:cNvPicPr preferRelativeResize="0"/>
          <p:nvPr/>
        </p:nvPicPr>
        <p:blipFill>
          <a:blip r:embed="rId7">
            <a:alphaModFix/>
          </a:blip>
          <a:stretch>
            <a:fillRect/>
          </a:stretch>
        </p:blipFill>
        <p:spPr>
          <a:xfrm>
            <a:off x="7840600" y="2150413"/>
            <a:ext cx="457200" cy="4572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45" descr="preencoded.png"/>
          <p:cNvPicPr preferRelativeResize="0"/>
          <p:nvPr/>
        </p:nvPicPr>
        <p:blipFill rotWithShape="1">
          <a:blip r:embed="rId3">
            <a:alphaModFix/>
          </a:blip>
          <a:srcRect/>
          <a:stretch/>
        </p:blipFill>
        <p:spPr>
          <a:xfrm>
            <a:off x="0" y="0"/>
            <a:ext cx="3429000" cy="5143500"/>
          </a:xfrm>
          <a:prstGeom prst="rect">
            <a:avLst/>
          </a:prstGeom>
          <a:noFill/>
          <a:ln>
            <a:noFill/>
          </a:ln>
        </p:spPr>
      </p:pic>
      <p:sp>
        <p:nvSpPr>
          <p:cNvPr id="290" name="Google Shape;290;p45"/>
          <p:cNvSpPr/>
          <p:nvPr/>
        </p:nvSpPr>
        <p:spPr>
          <a:xfrm>
            <a:off x="3925119" y="1110407"/>
            <a:ext cx="4242604"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dirty="0">
                <a:solidFill>
                  <a:srgbClr val="443728"/>
                </a:solidFill>
                <a:latin typeface="Crimson Pro"/>
                <a:ea typeface="Crimson Pro"/>
                <a:cs typeface="Crimson Pro"/>
                <a:sym typeface="Crimson Pro"/>
              </a:rPr>
              <a:t>Breastfeeding Positions</a:t>
            </a:r>
            <a:endParaRPr sz="2800" dirty="0">
              <a:solidFill>
                <a:schemeClr val="dk1"/>
              </a:solidFill>
              <a:latin typeface="Calibri"/>
              <a:ea typeface="Calibri"/>
              <a:cs typeface="Calibri"/>
              <a:sym typeface="Calibri"/>
            </a:endParaRPr>
          </a:p>
        </p:txBody>
      </p:sp>
      <p:sp>
        <p:nvSpPr>
          <p:cNvPr id="291" name="Google Shape;291;p45"/>
          <p:cNvSpPr/>
          <p:nvPr/>
        </p:nvSpPr>
        <p:spPr>
          <a:xfrm>
            <a:off x="3925119" y="1765994"/>
            <a:ext cx="4722763" cy="680442"/>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Finding the right breastfeeding position is essential for both mother and baby's comfort and success. This video explores various positions and their benefits.</a:t>
            </a:r>
            <a:endParaRPr sz="1100">
              <a:solidFill>
                <a:schemeClr val="dk1"/>
              </a:solidFill>
              <a:latin typeface="Calibri"/>
              <a:ea typeface="Calibri"/>
              <a:cs typeface="Calibri"/>
              <a:sym typeface="Calibri"/>
            </a:endParaRPr>
          </a:p>
        </p:txBody>
      </p:sp>
      <p:pic>
        <p:nvPicPr>
          <p:cNvPr id="292" name="Google Shape;292;p45" descr="preencoded.png">
            <a:hlinkClick r:id="rId4"/>
          </p:cNvPr>
          <p:cNvPicPr preferRelativeResize="0"/>
          <p:nvPr/>
        </p:nvPicPr>
        <p:blipFill rotWithShape="1">
          <a:blip r:embed="rId5">
            <a:alphaModFix/>
          </a:blip>
          <a:srcRect/>
          <a:stretch/>
        </p:blipFill>
        <p:spPr>
          <a:xfrm>
            <a:off x="3925119" y="2605906"/>
            <a:ext cx="4722763" cy="142718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pic>
        <p:nvPicPr>
          <p:cNvPr id="298" name="Google Shape;298;p46" descr="preencoded.png"/>
          <p:cNvPicPr preferRelativeResize="0"/>
          <p:nvPr/>
        </p:nvPicPr>
        <p:blipFill rotWithShape="1">
          <a:blip r:embed="rId3">
            <a:alphaModFix/>
          </a:blip>
          <a:srcRect/>
          <a:stretch/>
        </p:blipFill>
        <p:spPr>
          <a:xfrm>
            <a:off x="5715000" y="0"/>
            <a:ext cx="3429000" cy="5144914"/>
          </a:xfrm>
          <a:prstGeom prst="rect">
            <a:avLst/>
          </a:prstGeom>
          <a:noFill/>
          <a:ln>
            <a:noFill/>
          </a:ln>
        </p:spPr>
      </p:pic>
      <p:sp>
        <p:nvSpPr>
          <p:cNvPr id="299" name="Google Shape;299;p46"/>
          <p:cNvSpPr/>
          <p:nvPr/>
        </p:nvSpPr>
        <p:spPr>
          <a:xfrm>
            <a:off x="488008" y="383456"/>
            <a:ext cx="3486076" cy="435769"/>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443728"/>
              </a:buClr>
              <a:buSzPts val="2700"/>
              <a:buFont typeface="Crimson Pro"/>
              <a:buNone/>
            </a:pPr>
            <a:r>
              <a:rPr lang="en" sz="2700" b="1">
                <a:solidFill>
                  <a:srgbClr val="443728"/>
                </a:solidFill>
                <a:latin typeface="Crimson Pro"/>
                <a:ea typeface="Crimson Pro"/>
                <a:cs typeface="Crimson Pro"/>
                <a:sym typeface="Crimson Pro"/>
              </a:rPr>
              <a:t>Signs of a Good Latch</a:t>
            </a:r>
            <a:endParaRPr sz="2700">
              <a:solidFill>
                <a:schemeClr val="dk1"/>
              </a:solidFill>
              <a:latin typeface="Calibri"/>
              <a:ea typeface="Calibri"/>
              <a:cs typeface="Calibri"/>
              <a:sym typeface="Calibri"/>
            </a:endParaRPr>
          </a:p>
        </p:txBody>
      </p:sp>
      <p:sp>
        <p:nvSpPr>
          <p:cNvPr id="300" name="Google Shape;300;p46"/>
          <p:cNvSpPr/>
          <p:nvPr/>
        </p:nvSpPr>
        <p:spPr>
          <a:xfrm>
            <a:off x="488008" y="1185193"/>
            <a:ext cx="244004" cy="244004"/>
          </a:xfrm>
          <a:prstGeom prst="roundRect">
            <a:avLst>
              <a:gd name="adj" fmla="val 24002"/>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1" name="Google Shape;301;p46"/>
          <p:cNvSpPr/>
          <p:nvPr/>
        </p:nvSpPr>
        <p:spPr>
          <a:xfrm>
            <a:off x="871389" y="1185193"/>
            <a:ext cx="1743001" cy="21781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Comfort</a:t>
            </a:r>
            <a:endParaRPr sz="1300">
              <a:solidFill>
                <a:schemeClr val="dk1"/>
              </a:solidFill>
              <a:latin typeface="Calibri"/>
              <a:ea typeface="Calibri"/>
              <a:cs typeface="Calibri"/>
              <a:sym typeface="Calibri"/>
            </a:endParaRPr>
          </a:p>
        </p:txBody>
      </p:sp>
      <p:sp>
        <p:nvSpPr>
          <p:cNvPr id="302" name="Google Shape;302;p46"/>
          <p:cNvSpPr/>
          <p:nvPr/>
        </p:nvSpPr>
        <p:spPr>
          <a:xfrm>
            <a:off x="2927226" y="1185193"/>
            <a:ext cx="244004" cy="244004"/>
          </a:xfrm>
          <a:prstGeom prst="roundRect">
            <a:avLst>
              <a:gd name="adj" fmla="val 24002"/>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3" name="Google Shape;303;p46"/>
          <p:cNvSpPr/>
          <p:nvPr/>
        </p:nvSpPr>
        <p:spPr>
          <a:xfrm>
            <a:off x="3310607" y="1185193"/>
            <a:ext cx="1743001" cy="21781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Positioning</a:t>
            </a:r>
            <a:endParaRPr sz="1300">
              <a:solidFill>
                <a:schemeClr val="dk1"/>
              </a:solidFill>
              <a:latin typeface="Calibri"/>
              <a:ea typeface="Calibri"/>
              <a:cs typeface="Calibri"/>
              <a:sym typeface="Calibri"/>
            </a:endParaRPr>
          </a:p>
        </p:txBody>
      </p:sp>
      <p:sp>
        <p:nvSpPr>
          <p:cNvPr id="304" name="Google Shape;304;p46"/>
          <p:cNvSpPr/>
          <p:nvPr/>
        </p:nvSpPr>
        <p:spPr>
          <a:xfrm>
            <a:off x="488008" y="2898353"/>
            <a:ext cx="244004" cy="244004"/>
          </a:xfrm>
          <a:prstGeom prst="roundRect">
            <a:avLst>
              <a:gd name="adj" fmla="val 24002"/>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5" name="Google Shape;305;p46"/>
          <p:cNvSpPr/>
          <p:nvPr/>
        </p:nvSpPr>
        <p:spPr>
          <a:xfrm>
            <a:off x="871389" y="2898353"/>
            <a:ext cx="1743001" cy="21781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Chin and Mouth</a:t>
            </a:r>
            <a:endParaRPr sz="1300">
              <a:solidFill>
                <a:schemeClr val="dk1"/>
              </a:solidFill>
              <a:latin typeface="Calibri"/>
              <a:ea typeface="Calibri"/>
              <a:cs typeface="Calibri"/>
              <a:sym typeface="Calibri"/>
            </a:endParaRPr>
          </a:p>
        </p:txBody>
      </p:sp>
      <p:sp>
        <p:nvSpPr>
          <p:cNvPr id="306" name="Google Shape;306;p46"/>
          <p:cNvSpPr/>
          <p:nvPr/>
        </p:nvSpPr>
        <p:spPr>
          <a:xfrm>
            <a:off x="2927226" y="2898353"/>
            <a:ext cx="244004" cy="244004"/>
          </a:xfrm>
          <a:prstGeom prst="roundRect">
            <a:avLst>
              <a:gd name="adj" fmla="val 24002"/>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07" name="Google Shape;307;p46"/>
          <p:cNvSpPr/>
          <p:nvPr/>
        </p:nvSpPr>
        <p:spPr>
          <a:xfrm>
            <a:off x="3310607" y="2898353"/>
            <a:ext cx="1743001" cy="217810"/>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Lips and Tongue</a:t>
            </a:r>
            <a:endParaRPr sz="1300">
              <a:solidFill>
                <a:schemeClr val="dk1"/>
              </a:solidFill>
              <a:latin typeface="Calibri"/>
              <a:ea typeface="Calibri"/>
              <a:cs typeface="Calibri"/>
              <a:sym typeface="Calibri"/>
            </a:endParaRPr>
          </a:p>
        </p:txBody>
      </p:sp>
      <p:sp>
        <p:nvSpPr>
          <p:cNvPr id="308" name="Google Shape;308;p46"/>
          <p:cNvSpPr/>
          <p:nvPr/>
        </p:nvSpPr>
        <p:spPr>
          <a:xfrm>
            <a:off x="732011" y="1490068"/>
            <a:ext cx="1778496" cy="90725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The latch should be comfortable and pain-free for both the mother and baby.</a:t>
            </a:r>
            <a:endParaRPr sz="1100">
              <a:solidFill>
                <a:schemeClr val="dk1"/>
              </a:solidFill>
              <a:latin typeface="Calibri"/>
              <a:ea typeface="Calibri"/>
              <a:cs typeface="Calibri"/>
              <a:sym typeface="Calibri"/>
            </a:endParaRPr>
          </a:p>
        </p:txBody>
      </p:sp>
      <p:sp>
        <p:nvSpPr>
          <p:cNvPr id="309" name="Google Shape;309;p46"/>
          <p:cNvSpPr/>
          <p:nvPr/>
        </p:nvSpPr>
        <p:spPr>
          <a:xfrm>
            <a:off x="3275447" y="1486644"/>
            <a:ext cx="1778496" cy="90725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Baby's chest and stomach rest against the mother's body, with the head straight, not turned.</a:t>
            </a:r>
            <a:endParaRPr sz="1100">
              <a:solidFill>
                <a:schemeClr val="dk1"/>
              </a:solidFill>
              <a:latin typeface="Calibri"/>
              <a:ea typeface="Calibri"/>
              <a:cs typeface="Calibri"/>
              <a:sym typeface="Calibri"/>
            </a:endParaRPr>
          </a:p>
        </p:txBody>
      </p:sp>
      <p:sp>
        <p:nvSpPr>
          <p:cNvPr id="310" name="Google Shape;310;p46"/>
          <p:cNvSpPr/>
          <p:nvPr/>
        </p:nvSpPr>
        <p:spPr>
          <a:xfrm>
            <a:off x="732011" y="3256954"/>
            <a:ext cx="1778496" cy="1134071"/>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The baby's chin should touch the breast, and the mouth should open wide, encompassing more than just the nipple.</a:t>
            </a:r>
            <a:endParaRPr sz="1100">
              <a:solidFill>
                <a:schemeClr val="dk1"/>
              </a:solidFill>
              <a:latin typeface="Calibri"/>
              <a:ea typeface="Calibri"/>
              <a:cs typeface="Calibri"/>
              <a:sym typeface="Calibri"/>
            </a:endParaRPr>
          </a:p>
        </p:txBody>
      </p:sp>
      <p:sp>
        <p:nvSpPr>
          <p:cNvPr id="311" name="Google Shape;311;p46"/>
          <p:cNvSpPr/>
          <p:nvPr/>
        </p:nvSpPr>
        <p:spPr>
          <a:xfrm>
            <a:off x="3292859" y="3256954"/>
            <a:ext cx="1778496" cy="1134071"/>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The baby's lips should be turned outward, and the tongue should cup underneath the breast, creating a seal.</a:t>
            </a:r>
            <a:endParaRPr sz="1100">
              <a:solidFill>
                <a:schemeClr val="dk1"/>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7" descr="preencoded.png"/>
          <p:cNvPicPr preferRelativeResize="0"/>
          <p:nvPr/>
        </p:nvPicPr>
        <p:blipFill rotWithShape="1">
          <a:blip r:embed="rId3">
            <a:alphaModFix/>
          </a:blip>
          <a:srcRect/>
          <a:stretch/>
        </p:blipFill>
        <p:spPr>
          <a:xfrm>
            <a:off x="0" y="0"/>
            <a:ext cx="9144000" cy="1327398"/>
          </a:xfrm>
          <a:prstGeom prst="rect">
            <a:avLst/>
          </a:prstGeom>
          <a:noFill/>
          <a:ln>
            <a:noFill/>
          </a:ln>
        </p:spPr>
      </p:pic>
      <p:sp>
        <p:nvSpPr>
          <p:cNvPr id="318" name="Google Shape;318;p47"/>
          <p:cNvSpPr/>
          <p:nvPr/>
        </p:nvSpPr>
        <p:spPr>
          <a:xfrm>
            <a:off x="371626" y="1619400"/>
            <a:ext cx="4111500" cy="331800"/>
          </a:xfrm>
          <a:prstGeom prst="rect">
            <a:avLst/>
          </a:prstGeom>
          <a:noFill/>
          <a:ln>
            <a:noFill/>
          </a:ln>
        </p:spPr>
        <p:txBody>
          <a:bodyPr spcFirstLastPara="1" wrap="square" lIns="0" tIns="0" rIns="0" bIns="0" anchor="t" anchorCtr="0">
            <a:noAutofit/>
          </a:bodyPr>
          <a:lstStyle/>
          <a:p>
            <a:pPr marL="0" marR="0" lvl="0" indent="0" algn="l" rtl="0">
              <a:lnSpc>
                <a:spcPct val="125757"/>
              </a:lnSpc>
              <a:spcBef>
                <a:spcPts val="0"/>
              </a:spcBef>
              <a:spcAft>
                <a:spcPts val="0"/>
              </a:spcAft>
              <a:buClr>
                <a:srgbClr val="443728"/>
              </a:buClr>
              <a:buSzPts val="2100"/>
              <a:buFont typeface="Crimson Pro"/>
              <a:buNone/>
            </a:pPr>
            <a:r>
              <a:rPr lang="en" sz="2100" b="1">
                <a:solidFill>
                  <a:srgbClr val="443728"/>
                </a:solidFill>
                <a:latin typeface="Crimson Pro"/>
                <a:ea typeface="Crimson Pro"/>
                <a:cs typeface="Crimson Pro"/>
                <a:sym typeface="Crimson Pro"/>
              </a:rPr>
              <a:t>Breastfeeding Frequency</a:t>
            </a:r>
            <a:endParaRPr sz="2100">
              <a:solidFill>
                <a:schemeClr val="dk1"/>
              </a:solidFill>
              <a:latin typeface="Calibri"/>
              <a:ea typeface="Calibri"/>
              <a:cs typeface="Calibri"/>
              <a:sym typeface="Calibri"/>
            </a:endParaRPr>
          </a:p>
        </p:txBody>
      </p:sp>
      <p:sp>
        <p:nvSpPr>
          <p:cNvPr id="319" name="Google Shape;319;p47"/>
          <p:cNvSpPr/>
          <p:nvPr/>
        </p:nvSpPr>
        <p:spPr>
          <a:xfrm>
            <a:off x="371624" y="2229966"/>
            <a:ext cx="185812" cy="185812"/>
          </a:xfrm>
          <a:prstGeom prst="roundRect">
            <a:avLst>
              <a:gd name="adj" fmla="val 24003"/>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0" name="Google Shape;320;p47"/>
          <p:cNvSpPr/>
          <p:nvPr/>
        </p:nvSpPr>
        <p:spPr>
          <a:xfrm>
            <a:off x="663624" y="2229966"/>
            <a:ext cx="1327398" cy="165943"/>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443728"/>
              </a:buClr>
              <a:buSzPts val="1000"/>
              <a:buFont typeface="Crimson Pro"/>
              <a:buNone/>
            </a:pPr>
            <a:r>
              <a:rPr lang="en" sz="1000" b="1">
                <a:solidFill>
                  <a:srgbClr val="443728"/>
                </a:solidFill>
                <a:latin typeface="Crimson Pro"/>
                <a:ea typeface="Crimson Pro"/>
                <a:cs typeface="Crimson Pro"/>
                <a:sym typeface="Crimson Pro"/>
              </a:rPr>
              <a:t>On Demand</a:t>
            </a:r>
            <a:endParaRPr sz="1000">
              <a:solidFill>
                <a:schemeClr val="dk1"/>
              </a:solidFill>
              <a:latin typeface="Calibri"/>
              <a:ea typeface="Calibri"/>
              <a:cs typeface="Calibri"/>
              <a:sym typeface="Calibri"/>
            </a:endParaRPr>
          </a:p>
        </p:txBody>
      </p:sp>
      <p:sp>
        <p:nvSpPr>
          <p:cNvPr id="321" name="Google Shape;321;p47"/>
          <p:cNvSpPr/>
          <p:nvPr/>
        </p:nvSpPr>
        <p:spPr>
          <a:xfrm>
            <a:off x="663624" y="2459608"/>
            <a:ext cx="2437432" cy="509662"/>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443728"/>
              </a:buClr>
              <a:buSzPts val="800"/>
              <a:buFont typeface="Open Sans"/>
              <a:buNone/>
            </a:pPr>
            <a:r>
              <a:rPr lang="en" sz="800">
                <a:solidFill>
                  <a:srgbClr val="443728"/>
                </a:solidFill>
                <a:latin typeface="Open Sans"/>
                <a:ea typeface="Open Sans"/>
                <a:cs typeface="Open Sans"/>
                <a:sym typeface="Open Sans"/>
              </a:rPr>
              <a:t>Infants should feed whenever they show signs of hunger, such as rooting, sucking, or making noises.</a:t>
            </a:r>
            <a:endParaRPr sz="800">
              <a:solidFill>
                <a:schemeClr val="dk1"/>
              </a:solidFill>
              <a:latin typeface="Calibri"/>
              <a:ea typeface="Calibri"/>
              <a:cs typeface="Calibri"/>
              <a:sym typeface="Calibri"/>
            </a:endParaRPr>
          </a:p>
        </p:txBody>
      </p:sp>
      <p:sp>
        <p:nvSpPr>
          <p:cNvPr id="322" name="Google Shape;322;p47"/>
          <p:cNvSpPr/>
          <p:nvPr/>
        </p:nvSpPr>
        <p:spPr>
          <a:xfrm>
            <a:off x="3207246" y="2229966"/>
            <a:ext cx="185812" cy="185812"/>
          </a:xfrm>
          <a:prstGeom prst="roundRect">
            <a:avLst>
              <a:gd name="adj" fmla="val 24003"/>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3" name="Google Shape;323;p47"/>
          <p:cNvSpPr/>
          <p:nvPr/>
        </p:nvSpPr>
        <p:spPr>
          <a:xfrm>
            <a:off x="3499247" y="2229966"/>
            <a:ext cx="1327398" cy="165943"/>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443728"/>
              </a:buClr>
              <a:buSzPts val="1000"/>
              <a:buFont typeface="Crimson Pro"/>
              <a:buNone/>
            </a:pPr>
            <a:r>
              <a:rPr lang="en" sz="1000" b="1">
                <a:solidFill>
                  <a:srgbClr val="443728"/>
                </a:solidFill>
                <a:latin typeface="Crimson Pro"/>
                <a:ea typeface="Crimson Pro"/>
                <a:cs typeface="Crimson Pro"/>
                <a:sym typeface="Crimson Pro"/>
              </a:rPr>
              <a:t>Hunger Cues</a:t>
            </a:r>
            <a:endParaRPr sz="1000">
              <a:solidFill>
                <a:schemeClr val="dk1"/>
              </a:solidFill>
              <a:latin typeface="Calibri"/>
              <a:ea typeface="Calibri"/>
              <a:cs typeface="Calibri"/>
              <a:sym typeface="Calibri"/>
            </a:endParaRPr>
          </a:p>
        </p:txBody>
      </p:sp>
      <p:pic>
        <p:nvPicPr>
          <p:cNvPr id="324" name="Google Shape;324;p47" descr="preencoded.png">
            <a:hlinkClick r:id="rId4"/>
          </p:cNvPr>
          <p:cNvPicPr preferRelativeResize="0"/>
          <p:nvPr/>
        </p:nvPicPr>
        <p:blipFill rotWithShape="1">
          <a:blip r:embed="rId5">
            <a:alphaModFix/>
          </a:blip>
          <a:srcRect/>
          <a:stretch/>
        </p:blipFill>
        <p:spPr>
          <a:xfrm>
            <a:off x="3499247" y="2515344"/>
            <a:ext cx="1825749" cy="1933426"/>
          </a:xfrm>
          <a:prstGeom prst="rect">
            <a:avLst/>
          </a:prstGeom>
          <a:noFill/>
          <a:ln>
            <a:noFill/>
          </a:ln>
        </p:spPr>
      </p:pic>
      <p:sp>
        <p:nvSpPr>
          <p:cNvPr id="325" name="Google Shape;325;p47"/>
          <p:cNvSpPr/>
          <p:nvPr/>
        </p:nvSpPr>
        <p:spPr>
          <a:xfrm>
            <a:off x="6042868" y="2229966"/>
            <a:ext cx="185812" cy="185812"/>
          </a:xfrm>
          <a:prstGeom prst="roundRect">
            <a:avLst>
              <a:gd name="adj" fmla="val 24003"/>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26" name="Google Shape;326;p47"/>
          <p:cNvSpPr/>
          <p:nvPr/>
        </p:nvSpPr>
        <p:spPr>
          <a:xfrm>
            <a:off x="6334869" y="2229966"/>
            <a:ext cx="1327398" cy="165943"/>
          </a:xfrm>
          <a:prstGeom prst="rect">
            <a:avLst/>
          </a:prstGeom>
          <a:noFill/>
          <a:ln>
            <a:noFill/>
          </a:ln>
        </p:spPr>
        <p:txBody>
          <a:bodyPr spcFirstLastPara="1" wrap="square" lIns="0" tIns="0" rIns="0" bIns="0" anchor="t" anchorCtr="0">
            <a:noAutofit/>
          </a:bodyPr>
          <a:lstStyle/>
          <a:p>
            <a:pPr marL="0" marR="0" lvl="0" indent="0" algn="l" rtl="0">
              <a:lnSpc>
                <a:spcPct val="124242"/>
              </a:lnSpc>
              <a:spcBef>
                <a:spcPts val="0"/>
              </a:spcBef>
              <a:spcAft>
                <a:spcPts val="0"/>
              </a:spcAft>
              <a:buClr>
                <a:srgbClr val="443728"/>
              </a:buClr>
              <a:buSzPts val="1000"/>
              <a:buFont typeface="Crimson Pro"/>
              <a:buNone/>
            </a:pPr>
            <a:r>
              <a:rPr lang="en" sz="1000" b="1">
                <a:solidFill>
                  <a:srgbClr val="443728"/>
                </a:solidFill>
                <a:latin typeface="Crimson Pro"/>
                <a:ea typeface="Crimson Pro"/>
                <a:cs typeface="Crimson Pro"/>
                <a:sym typeface="Crimson Pro"/>
              </a:rPr>
              <a:t>General Frequency</a:t>
            </a:r>
            <a:endParaRPr sz="1000">
              <a:solidFill>
                <a:schemeClr val="dk1"/>
              </a:solidFill>
              <a:latin typeface="Calibri"/>
              <a:ea typeface="Calibri"/>
              <a:cs typeface="Calibri"/>
              <a:sym typeface="Calibri"/>
            </a:endParaRPr>
          </a:p>
        </p:txBody>
      </p:sp>
      <p:sp>
        <p:nvSpPr>
          <p:cNvPr id="327" name="Google Shape;327;p47"/>
          <p:cNvSpPr/>
          <p:nvPr/>
        </p:nvSpPr>
        <p:spPr>
          <a:xfrm>
            <a:off x="6334869" y="2401863"/>
            <a:ext cx="2437432" cy="339774"/>
          </a:xfrm>
          <a:prstGeom prst="rect">
            <a:avLst/>
          </a:prstGeom>
          <a:noFill/>
          <a:ln>
            <a:noFill/>
          </a:ln>
        </p:spPr>
        <p:txBody>
          <a:bodyPr spcFirstLastPara="1" wrap="square" lIns="0" tIns="0" rIns="0" bIns="0" anchor="t" anchorCtr="0">
            <a:noAutofit/>
          </a:bodyPr>
          <a:lstStyle/>
          <a:p>
            <a:pPr marL="0" marR="0" lvl="0" indent="0" algn="l" rtl="0">
              <a:lnSpc>
                <a:spcPct val="161538"/>
              </a:lnSpc>
              <a:spcBef>
                <a:spcPts val="0"/>
              </a:spcBef>
              <a:spcAft>
                <a:spcPts val="0"/>
              </a:spcAft>
              <a:buClr>
                <a:srgbClr val="443728"/>
              </a:buClr>
              <a:buSzPts val="800"/>
              <a:buFont typeface="Open Sans"/>
              <a:buNone/>
            </a:pPr>
            <a:r>
              <a:rPr lang="en" sz="800">
                <a:solidFill>
                  <a:srgbClr val="443728"/>
                </a:solidFill>
                <a:latin typeface="Open Sans"/>
                <a:ea typeface="Open Sans"/>
                <a:cs typeface="Open Sans"/>
                <a:sym typeface="Open Sans"/>
              </a:rPr>
              <a:t>Babies typically feed 8-12 times in a 24-hour period. (Optional video discussing breastfeeding frequency)</a:t>
            </a:r>
            <a:endParaRPr sz="800">
              <a:solidFill>
                <a:schemeClr val="dk1"/>
              </a:solidFill>
              <a:latin typeface="Calibri"/>
              <a:ea typeface="Calibri"/>
              <a:cs typeface="Calibri"/>
              <a:sym typeface="Calibri"/>
            </a:endParaRPr>
          </a:p>
        </p:txBody>
      </p:sp>
      <p:pic>
        <p:nvPicPr>
          <p:cNvPr id="328" name="Google Shape;328;p47" descr="preencoded.png">
            <a:hlinkClick r:id="rId6"/>
          </p:cNvPr>
          <p:cNvPicPr preferRelativeResize="0"/>
          <p:nvPr/>
        </p:nvPicPr>
        <p:blipFill rotWithShape="1">
          <a:blip r:embed="rId7">
            <a:alphaModFix/>
          </a:blip>
          <a:srcRect/>
          <a:stretch/>
        </p:blipFill>
        <p:spPr>
          <a:xfrm>
            <a:off x="6334869" y="2918818"/>
            <a:ext cx="1825749" cy="19334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3" name="Google Shape;333;p48"/>
          <p:cNvSpPr/>
          <p:nvPr/>
        </p:nvSpPr>
        <p:spPr>
          <a:xfrm>
            <a:off x="469281" y="1314175"/>
            <a:ext cx="8006400" cy="398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2500"/>
              <a:buFont typeface="Crimson Pro"/>
              <a:buNone/>
            </a:pPr>
            <a:r>
              <a:rPr lang="en" sz="2500" b="1">
                <a:solidFill>
                  <a:srgbClr val="443728"/>
                </a:solidFill>
                <a:latin typeface="Crimson Pro"/>
                <a:ea typeface="Crimson Pro"/>
                <a:cs typeface="Crimson Pro"/>
                <a:sym typeface="Crimson Pro"/>
              </a:rPr>
              <a:t>What are some signs that an infant is getting enough milk? </a:t>
            </a:r>
            <a:r>
              <a:rPr lang="en" sz="1800" b="1">
                <a:solidFill>
                  <a:srgbClr val="443728"/>
                </a:solidFill>
                <a:latin typeface="Crimson Pro"/>
                <a:ea typeface="Crimson Pro"/>
                <a:cs typeface="Crimson Pro"/>
                <a:sym typeface="Crimson Pro"/>
              </a:rPr>
              <a:t>Take 30 seconds to think of your answer before moving to the next slide.</a:t>
            </a:r>
            <a:r>
              <a:rPr lang="en" sz="2500" b="1">
                <a:solidFill>
                  <a:srgbClr val="443728"/>
                </a:solidFill>
                <a:latin typeface="Crimson Pro"/>
                <a:ea typeface="Crimson Pro"/>
                <a:cs typeface="Crimson Pro"/>
                <a:sym typeface="Crimson Pro"/>
              </a:rPr>
              <a:t> </a:t>
            </a:r>
            <a:endParaRPr sz="2500">
              <a:solidFill>
                <a:schemeClr val="dk1"/>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49" descr="preencoded.png"/>
          <p:cNvPicPr preferRelativeResize="0"/>
          <p:nvPr/>
        </p:nvPicPr>
        <p:blipFill rotWithShape="1">
          <a:blip r:embed="rId3">
            <a:alphaModFix/>
          </a:blip>
          <a:srcRect/>
          <a:stretch/>
        </p:blipFill>
        <p:spPr>
          <a:xfrm>
            <a:off x="5715000" y="0"/>
            <a:ext cx="3429000" cy="5144021"/>
          </a:xfrm>
          <a:prstGeom prst="rect">
            <a:avLst/>
          </a:prstGeom>
          <a:noFill/>
          <a:ln>
            <a:noFill/>
          </a:ln>
        </p:spPr>
      </p:pic>
      <p:sp>
        <p:nvSpPr>
          <p:cNvPr id="340" name="Google Shape;340;p49"/>
          <p:cNvSpPr/>
          <p:nvPr/>
        </p:nvSpPr>
        <p:spPr>
          <a:xfrm>
            <a:off x="495676" y="389475"/>
            <a:ext cx="5048400" cy="4425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Signs of a Well-Fed Infant</a:t>
            </a:r>
            <a:endParaRPr sz="2800">
              <a:solidFill>
                <a:schemeClr val="dk1"/>
              </a:solidFill>
              <a:latin typeface="Calibri"/>
              <a:ea typeface="Calibri"/>
              <a:cs typeface="Calibri"/>
              <a:sym typeface="Calibri"/>
            </a:endParaRPr>
          </a:p>
        </p:txBody>
      </p:sp>
      <p:pic>
        <p:nvPicPr>
          <p:cNvPr id="341" name="Google Shape;341;p49" descr="preencoded.png"/>
          <p:cNvPicPr preferRelativeResize="0"/>
          <p:nvPr/>
        </p:nvPicPr>
        <p:blipFill rotWithShape="1">
          <a:blip r:embed="rId4">
            <a:alphaModFix/>
          </a:blip>
          <a:srcRect/>
          <a:stretch/>
        </p:blipFill>
        <p:spPr>
          <a:xfrm>
            <a:off x="495672" y="1044476"/>
            <a:ext cx="354062" cy="354062"/>
          </a:xfrm>
          <a:prstGeom prst="rect">
            <a:avLst/>
          </a:prstGeom>
          <a:noFill/>
          <a:ln>
            <a:noFill/>
          </a:ln>
        </p:spPr>
      </p:pic>
      <p:sp>
        <p:nvSpPr>
          <p:cNvPr id="342" name="Google Shape;342;p49"/>
          <p:cNvSpPr/>
          <p:nvPr/>
        </p:nvSpPr>
        <p:spPr>
          <a:xfrm>
            <a:off x="495672" y="1540148"/>
            <a:ext cx="1770385" cy="22123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Feeding Frequency</a:t>
            </a:r>
            <a:endParaRPr sz="1400">
              <a:solidFill>
                <a:schemeClr val="dk1"/>
              </a:solidFill>
              <a:latin typeface="Calibri"/>
              <a:ea typeface="Calibri"/>
              <a:cs typeface="Calibri"/>
              <a:sym typeface="Calibri"/>
            </a:endParaRPr>
          </a:p>
        </p:txBody>
      </p:sp>
      <p:sp>
        <p:nvSpPr>
          <p:cNvPr id="343" name="Google Shape;343;p49"/>
          <p:cNvSpPr/>
          <p:nvPr/>
        </p:nvSpPr>
        <p:spPr>
          <a:xfrm>
            <a:off x="495672" y="1846362"/>
            <a:ext cx="2255564" cy="226516"/>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At least 8 feedings in 24 hours.</a:t>
            </a:r>
            <a:endParaRPr sz="1100">
              <a:solidFill>
                <a:schemeClr val="dk1"/>
              </a:solidFill>
              <a:latin typeface="Calibri"/>
              <a:ea typeface="Calibri"/>
              <a:cs typeface="Calibri"/>
              <a:sym typeface="Calibri"/>
            </a:endParaRPr>
          </a:p>
        </p:txBody>
      </p:sp>
      <p:pic>
        <p:nvPicPr>
          <p:cNvPr id="344" name="Google Shape;344;p49" descr="preencoded.png"/>
          <p:cNvPicPr preferRelativeResize="0"/>
          <p:nvPr/>
        </p:nvPicPr>
        <p:blipFill rotWithShape="1">
          <a:blip r:embed="rId5">
            <a:alphaModFix/>
          </a:blip>
          <a:srcRect/>
          <a:stretch/>
        </p:blipFill>
        <p:spPr>
          <a:xfrm>
            <a:off x="2963689" y="1044476"/>
            <a:ext cx="354062" cy="354062"/>
          </a:xfrm>
          <a:prstGeom prst="rect">
            <a:avLst/>
          </a:prstGeom>
          <a:noFill/>
          <a:ln>
            <a:noFill/>
          </a:ln>
        </p:spPr>
      </p:pic>
      <p:sp>
        <p:nvSpPr>
          <p:cNvPr id="345" name="Google Shape;345;p49"/>
          <p:cNvSpPr/>
          <p:nvPr/>
        </p:nvSpPr>
        <p:spPr>
          <a:xfrm>
            <a:off x="2963689" y="1540148"/>
            <a:ext cx="1770385" cy="22123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Wet Diapers</a:t>
            </a:r>
            <a:endParaRPr sz="1400">
              <a:solidFill>
                <a:schemeClr val="dk1"/>
              </a:solidFill>
              <a:latin typeface="Calibri"/>
              <a:ea typeface="Calibri"/>
              <a:cs typeface="Calibri"/>
              <a:sym typeface="Calibri"/>
            </a:endParaRPr>
          </a:p>
        </p:txBody>
      </p:sp>
      <p:sp>
        <p:nvSpPr>
          <p:cNvPr id="346" name="Google Shape;346;p49"/>
          <p:cNvSpPr/>
          <p:nvPr/>
        </p:nvSpPr>
        <p:spPr>
          <a:xfrm>
            <a:off x="2963700" y="1846351"/>
            <a:ext cx="2255700" cy="4425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At least 1 wet diaper per day of age until day 6</a:t>
            </a:r>
            <a:endParaRPr sz="1100">
              <a:solidFill>
                <a:schemeClr val="dk1"/>
              </a:solidFill>
              <a:latin typeface="Calibri"/>
              <a:ea typeface="Calibri"/>
              <a:cs typeface="Calibri"/>
              <a:sym typeface="Calibri"/>
            </a:endParaRPr>
          </a:p>
        </p:txBody>
      </p:sp>
      <p:pic>
        <p:nvPicPr>
          <p:cNvPr id="347" name="Google Shape;347;p49" descr="preencoded.png"/>
          <p:cNvPicPr preferRelativeResize="0"/>
          <p:nvPr/>
        </p:nvPicPr>
        <p:blipFill rotWithShape="1">
          <a:blip r:embed="rId6">
            <a:alphaModFix/>
          </a:blip>
          <a:srcRect/>
          <a:stretch/>
        </p:blipFill>
        <p:spPr>
          <a:xfrm>
            <a:off x="495672" y="2724299"/>
            <a:ext cx="354062" cy="354062"/>
          </a:xfrm>
          <a:prstGeom prst="rect">
            <a:avLst/>
          </a:prstGeom>
          <a:noFill/>
          <a:ln>
            <a:noFill/>
          </a:ln>
        </p:spPr>
      </p:pic>
      <p:sp>
        <p:nvSpPr>
          <p:cNvPr id="348" name="Google Shape;348;p49"/>
          <p:cNvSpPr/>
          <p:nvPr/>
        </p:nvSpPr>
        <p:spPr>
          <a:xfrm>
            <a:off x="495672" y="3219971"/>
            <a:ext cx="1770385" cy="22123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Skin and Membranes</a:t>
            </a:r>
            <a:endParaRPr sz="1400">
              <a:solidFill>
                <a:schemeClr val="dk1"/>
              </a:solidFill>
              <a:latin typeface="Calibri"/>
              <a:ea typeface="Calibri"/>
              <a:cs typeface="Calibri"/>
              <a:sym typeface="Calibri"/>
            </a:endParaRPr>
          </a:p>
        </p:txBody>
      </p:sp>
      <p:sp>
        <p:nvSpPr>
          <p:cNvPr id="349" name="Google Shape;349;p49"/>
          <p:cNvSpPr/>
          <p:nvPr/>
        </p:nvSpPr>
        <p:spPr>
          <a:xfrm>
            <a:off x="495672" y="3526185"/>
            <a:ext cx="2255564" cy="679549"/>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Moist mucous membranes and appropriate skin turgor</a:t>
            </a:r>
            <a:endParaRPr sz="1100">
              <a:solidFill>
                <a:schemeClr val="dk1"/>
              </a:solidFill>
              <a:latin typeface="Calibri"/>
              <a:ea typeface="Calibri"/>
              <a:cs typeface="Calibri"/>
              <a:sym typeface="Calibri"/>
            </a:endParaRPr>
          </a:p>
        </p:txBody>
      </p:sp>
      <p:pic>
        <p:nvPicPr>
          <p:cNvPr id="350" name="Google Shape;350;p49" descr="preencoded.png"/>
          <p:cNvPicPr preferRelativeResize="0"/>
          <p:nvPr/>
        </p:nvPicPr>
        <p:blipFill rotWithShape="1">
          <a:blip r:embed="rId7">
            <a:alphaModFix/>
          </a:blip>
          <a:srcRect/>
          <a:stretch/>
        </p:blipFill>
        <p:spPr>
          <a:xfrm>
            <a:off x="2963689" y="2724299"/>
            <a:ext cx="354062" cy="354062"/>
          </a:xfrm>
          <a:prstGeom prst="rect">
            <a:avLst/>
          </a:prstGeom>
          <a:noFill/>
          <a:ln>
            <a:noFill/>
          </a:ln>
        </p:spPr>
      </p:pic>
      <p:sp>
        <p:nvSpPr>
          <p:cNvPr id="351" name="Google Shape;351;p49"/>
          <p:cNvSpPr/>
          <p:nvPr/>
        </p:nvSpPr>
        <p:spPr>
          <a:xfrm>
            <a:off x="2963689" y="3219971"/>
            <a:ext cx="1770385" cy="22123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Weight Gain</a:t>
            </a:r>
            <a:endParaRPr sz="1400">
              <a:solidFill>
                <a:schemeClr val="dk1"/>
              </a:solidFill>
              <a:latin typeface="Calibri"/>
              <a:ea typeface="Calibri"/>
              <a:cs typeface="Calibri"/>
              <a:sym typeface="Calibri"/>
            </a:endParaRPr>
          </a:p>
        </p:txBody>
      </p:sp>
      <p:sp>
        <p:nvSpPr>
          <p:cNvPr id="352" name="Google Shape;352;p49"/>
          <p:cNvSpPr/>
          <p:nvPr/>
        </p:nvSpPr>
        <p:spPr>
          <a:xfrm>
            <a:off x="2963689" y="3526185"/>
            <a:ext cx="2255639" cy="679549"/>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Weight should follow the expected curve for delivery and feeding type (NEWT).</a:t>
            </a:r>
            <a:endParaRPr sz="1100">
              <a:solidFill>
                <a:schemeClr val="dk1"/>
              </a:solidFill>
              <a:latin typeface="Calibri"/>
              <a:ea typeface="Calibri"/>
              <a:cs typeface="Calibri"/>
              <a:sym typeface="Calibri"/>
            </a:endParaRPr>
          </a:p>
        </p:txBody>
      </p:sp>
      <p:pic>
        <p:nvPicPr>
          <p:cNvPr id="353" name="Google Shape;353;p49" descr="preencoded.png">
            <a:hlinkClick r:id="rId8"/>
          </p:cNvPr>
          <p:cNvPicPr preferRelativeResize="0"/>
          <p:nvPr/>
        </p:nvPicPr>
        <p:blipFill rotWithShape="1">
          <a:blip r:embed="rId9">
            <a:alphaModFix/>
          </a:blip>
          <a:srcRect/>
          <a:stretch/>
        </p:blipFill>
        <p:spPr>
          <a:xfrm>
            <a:off x="1439689" y="4365054"/>
            <a:ext cx="2835548" cy="38948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p50"/>
          <p:cNvSpPr/>
          <p:nvPr/>
        </p:nvSpPr>
        <p:spPr>
          <a:xfrm>
            <a:off x="445814" y="350267"/>
            <a:ext cx="3460626" cy="39796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2500"/>
              <a:buFont typeface="Crimson Pro"/>
              <a:buNone/>
            </a:pPr>
            <a:r>
              <a:rPr lang="en" sz="2500" b="1">
                <a:solidFill>
                  <a:srgbClr val="443728"/>
                </a:solidFill>
                <a:latin typeface="Crimson Pro"/>
                <a:ea typeface="Crimson Pro"/>
                <a:cs typeface="Crimson Pro"/>
                <a:sym typeface="Crimson Pro"/>
              </a:rPr>
              <a:t>Breastfeeding Disparities </a:t>
            </a:r>
            <a:endParaRPr sz="2500">
              <a:solidFill>
                <a:schemeClr val="dk1"/>
              </a:solidFill>
              <a:latin typeface="Calibri"/>
              <a:ea typeface="Calibri"/>
              <a:cs typeface="Calibri"/>
              <a:sym typeface="Calibri"/>
            </a:endParaRPr>
          </a:p>
        </p:txBody>
      </p:sp>
      <p:sp>
        <p:nvSpPr>
          <p:cNvPr id="360" name="Google Shape;360;p50"/>
          <p:cNvSpPr/>
          <p:nvPr/>
        </p:nvSpPr>
        <p:spPr>
          <a:xfrm>
            <a:off x="445814" y="1002952"/>
            <a:ext cx="2665884" cy="3792811"/>
          </a:xfrm>
          <a:prstGeom prst="roundRect">
            <a:avLst>
              <a:gd name="adj" fmla="val 2007"/>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61" name="Google Shape;361;p50"/>
          <p:cNvSpPr/>
          <p:nvPr/>
        </p:nvSpPr>
        <p:spPr>
          <a:xfrm>
            <a:off x="577899" y="1135038"/>
            <a:ext cx="2389287" cy="23886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500"/>
              <a:buFont typeface="Crimson Pro"/>
              <a:buNone/>
            </a:pPr>
            <a:r>
              <a:rPr lang="en" sz="1500" b="1">
                <a:solidFill>
                  <a:srgbClr val="443728"/>
                </a:solidFill>
                <a:latin typeface="Crimson Pro"/>
                <a:ea typeface="Crimson Pro"/>
                <a:cs typeface="Crimson Pro"/>
                <a:sym typeface="Crimson Pro"/>
              </a:rPr>
              <a:t>Racial and Ethnic Disparities:</a:t>
            </a:r>
            <a:endParaRPr sz="1500">
              <a:solidFill>
                <a:schemeClr val="dk1"/>
              </a:solidFill>
              <a:latin typeface="Calibri"/>
              <a:ea typeface="Calibri"/>
              <a:cs typeface="Calibri"/>
              <a:sym typeface="Calibri"/>
            </a:endParaRPr>
          </a:p>
        </p:txBody>
      </p:sp>
      <p:sp>
        <p:nvSpPr>
          <p:cNvPr id="362" name="Google Shape;362;p50"/>
          <p:cNvSpPr/>
          <p:nvPr/>
        </p:nvSpPr>
        <p:spPr>
          <a:xfrm>
            <a:off x="577900" y="1450325"/>
            <a:ext cx="2533800" cy="1222800"/>
          </a:xfrm>
          <a:prstGeom prst="rect">
            <a:avLst/>
          </a:prstGeom>
          <a:noFill/>
          <a:ln>
            <a:noFill/>
          </a:ln>
        </p:spPr>
        <p:txBody>
          <a:bodyPr spcFirstLastPara="1" wrap="square" lIns="0" tIns="0" rIns="0" bIns="0" anchor="t" anchorCtr="0">
            <a:noAutofit/>
          </a:bodyPr>
          <a:lstStyle/>
          <a:p>
            <a:pPr marL="215900" marR="0" lvl="0" indent="-215900" algn="l" rtl="0">
              <a:lnSpc>
                <a:spcPct val="159375"/>
              </a:lnSpc>
              <a:spcBef>
                <a:spcPts val="0"/>
              </a:spcBef>
              <a:spcAft>
                <a:spcPts val="0"/>
              </a:spcAft>
              <a:buClr>
                <a:srgbClr val="443728"/>
              </a:buClr>
              <a:buSzPts val="1000"/>
              <a:buFont typeface="Open Sans"/>
              <a:buChar char="•"/>
            </a:pPr>
            <a:r>
              <a:rPr lang="en" sz="1000">
                <a:solidFill>
                  <a:srgbClr val="443728"/>
                </a:solidFill>
                <a:latin typeface="Open Sans"/>
                <a:ea typeface="Open Sans"/>
                <a:cs typeface="Open Sans"/>
                <a:sym typeface="Open Sans"/>
              </a:rPr>
              <a:t>Studies highlight that Non-Hispanic Black mothers consistently have lower breastfeeding initiation and duration rates compared to Non-Hispanic White and Hispanic mothers. </a:t>
            </a:r>
            <a:endParaRPr sz="1000">
              <a:solidFill>
                <a:schemeClr val="dk1"/>
              </a:solidFill>
              <a:latin typeface="Calibri"/>
              <a:ea typeface="Calibri"/>
              <a:cs typeface="Calibri"/>
              <a:sym typeface="Calibri"/>
            </a:endParaRPr>
          </a:p>
        </p:txBody>
      </p:sp>
      <p:sp>
        <p:nvSpPr>
          <p:cNvPr id="363" name="Google Shape;363;p50"/>
          <p:cNvSpPr/>
          <p:nvPr/>
        </p:nvSpPr>
        <p:spPr>
          <a:xfrm>
            <a:off x="577900" y="2717825"/>
            <a:ext cx="2533800" cy="1426800"/>
          </a:xfrm>
          <a:prstGeom prst="rect">
            <a:avLst/>
          </a:prstGeom>
          <a:noFill/>
          <a:ln>
            <a:noFill/>
          </a:ln>
        </p:spPr>
        <p:txBody>
          <a:bodyPr spcFirstLastPara="1" wrap="square" lIns="0" tIns="0" rIns="0" bIns="0" anchor="t" anchorCtr="0">
            <a:noAutofit/>
          </a:bodyPr>
          <a:lstStyle/>
          <a:p>
            <a:pPr marL="215900" marR="0" lvl="0" indent="-215900" algn="l" rtl="0">
              <a:lnSpc>
                <a:spcPct val="159375"/>
              </a:lnSpc>
              <a:spcBef>
                <a:spcPts val="0"/>
              </a:spcBef>
              <a:spcAft>
                <a:spcPts val="0"/>
              </a:spcAft>
              <a:buClr>
                <a:srgbClr val="443728"/>
              </a:buClr>
              <a:buSzPts val="1000"/>
              <a:buFont typeface="Open Sans"/>
              <a:buChar char="•"/>
            </a:pPr>
            <a:r>
              <a:rPr lang="en" sz="1000">
                <a:solidFill>
                  <a:srgbClr val="443728"/>
                </a:solidFill>
                <a:latin typeface="Open Sans"/>
                <a:ea typeface="Open Sans"/>
                <a:cs typeface="Open Sans"/>
                <a:sym typeface="Open Sans"/>
              </a:rPr>
              <a:t>Non-Hispanic Black mothers face unique structural barriers, including limited access to breastfeeding support, workplace accommodations, and fewer hospitals with Baby-Friendly practices.</a:t>
            </a:r>
            <a:endParaRPr sz="1000">
              <a:solidFill>
                <a:schemeClr val="dk1"/>
              </a:solidFill>
              <a:latin typeface="Calibri"/>
              <a:ea typeface="Calibri"/>
              <a:cs typeface="Calibri"/>
              <a:sym typeface="Calibri"/>
            </a:endParaRPr>
          </a:p>
        </p:txBody>
      </p:sp>
      <p:sp>
        <p:nvSpPr>
          <p:cNvPr id="364" name="Google Shape;364;p50"/>
          <p:cNvSpPr/>
          <p:nvPr/>
        </p:nvSpPr>
        <p:spPr>
          <a:xfrm>
            <a:off x="3239021" y="1002952"/>
            <a:ext cx="2665884" cy="3792811"/>
          </a:xfrm>
          <a:prstGeom prst="roundRect">
            <a:avLst>
              <a:gd name="adj" fmla="val 2007"/>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65" name="Google Shape;365;p50"/>
          <p:cNvSpPr/>
          <p:nvPr/>
        </p:nvSpPr>
        <p:spPr>
          <a:xfrm>
            <a:off x="3371106" y="1135038"/>
            <a:ext cx="1910656" cy="238869"/>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500"/>
              <a:buFont typeface="Crimson Pro"/>
              <a:buNone/>
            </a:pPr>
            <a:r>
              <a:rPr lang="en" sz="1500" b="1">
                <a:solidFill>
                  <a:srgbClr val="443728"/>
                </a:solidFill>
                <a:latin typeface="Crimson Pro"/>
                <a:ea typeface="Crimson Pro"/>
                <a:cs typeface="Crimson Pro"/>
                <a:sym typeface="Crimson Pro"/>
              </a:rPr>
              <a:t>Socioeconomic Factors:</a:t>
            </a:r>
            <a:endParaRPr sz="1500">
              <a:solidFill>
                <a:schemeClr val="dk1"/>
              </a:solidFill>
              <a:latin typeface="Calibri"/>
              <a:ea typeface="Calibri"/>
              <a:cs typeface="Calibri"/>
              <a:sym typeface="Calibri"/>
            </a:endParaRPr>
          </a:p>
        </p:txBody>
      </p:sp>
      <p:sp>
        <p:nvSpPr>
          <p:cNvPr id="366" name="Google Shape;366;p50"/>
          <p:cNvSpPr/>
          <p:nvPr/>
        </p:nvSpPr>
        <p:spPr>
          <a:xfrm>
            <a:off x="3371100" y="1450325"/>
            <a:ext cx="2401800" cy="2070600"/>
          </a:xfrm>
          <a:prstGeom prst="rect">
            <a:avLst/>
          </a:prstGeom>
          <a:noFill/>
          <a:ln>
            <a:noFill/>
          </a:ln>
        </p:spPr>
        <p:txBody>
          <a:bodyPr spcFirstLastPara="1" wrap="square" lIns="0" tIns="0" rIns="0" bIns="0" anchor="t" anchorCtr="0">
            <a:noAutofit/>
          </a:bodyPr>
          <a:lstStyle/>
          <a:p>
            <a:pPr marL="215900" marR="0" lvl="0" indent="-215900" algn="l" rtl="0">
              <a:lnSpc>
                <a:spcPct val="159375"/>
              </a:lnSpc>
              <a:spcBef>
                <a:spcPts val="0"/>
              </a:spcBef>
              <a:spcAft>
                <a:spcPts val="0"/>
              </a:spcAft>
              <a:buClr>
                <a:srgbClr val="443728"/>
              </a:buClr>
              <a:buSzPts val="1000"/>
              <a:buFont typeface="Open Sans"/>
              <a:buChar char="•"/>
            </a:pPr>
            <a:r>
              <a:rPr lang="en" sz="1000">
                <a:solidFill>
                  <a:srgbClr val="443728"/>
                </a:solidFill>
                <a:latin typeface="Open Sans"/>
                <a:ea typeface="Open Sans"/>
                <a:cs typeface="Open Sans"/>
                <a:sym typeface="Open Sans"/>
              </a:rPr>
              <a:t>Lower-income families often experience reduced access to lactation resources, such as certified lactation consultants or breastfeeding education programs, and are more likely to encounter formula-promotion practices in healthcare settings. </a:t>
            </a:r>
            <a:endParaRPr sz="1000">
              <a:solidFill>
                <a:schemeClr val="dk1"/>
              </a:solidFill>
              <a:latin typeface="Calibri"/>
              <a:ea typeface="Calibri"/>
              <a:cs typeface="Calibri"/>
              <a:sym typeface="Calibri"/>
            </a:endParaRPr>
          </a:p>
        </p:txBody>
      </p:sp>
      <p:sp>
        <p:nvSpPr>
          <p:cNvPr id="367" name="Google Shape;367;p50"/>
          <p:cNvSpPr/>
          <p:nvPr/>
        </p:nvSpPr>
        <p:spPr>
          <a:xfrm>
            <a:off x="3305075" y="3485963"/>
            <a:ext cx="2533800" cy="611400"/>
          </a:xfrm>
          <a:prstGeom prst="rect">
            <a:avLst/>
          </a:prstGeom>
          <a:noFill/>
          <a:ln>
            <a:noFill/>
          </a:ln>
        </p:spPr>
        <p:txBody>
          <a:bodyPr spcFirstLastPara="1" wrap="square" lIns="0" tIns="0" rIns="0" bIns="0" anchor="t" anchorCtr="0">
            <a:noAutofit/>
          </a:bodyPr>
          <a:lstStyle/>
          <a:p>
            <a:pPr marL="215900" marR="0" lvl="0" indent="-215900" algn="l" rtl="0">
              <a:lnSpc>
                <a:spcPct val="159375"/>
              </a:lnSpc>
              <a:spcBef>
                <a:spcPts val="0"/>
              </a:spcBef>
              <a:spcAft>
                <a:spcPts val="0"/>
              </a:spcAft>
              <a:buClr>
                <a:srgbClr val="443728"/>
              </a:buClr>
              <a:buSzPts val="1000"/>
              <a:buFont typeface="Open Sans"/>
              <a:buChar char="•"/>
            </a:pPr>
            <a:r>
              <a:rPr lang="en" sz="1000">
                <a:solidFill>
                  <a:srgbClr val="443728"/>
                </a:solidFill>
                <a:latin typeface="Open Sans"/>
                <a:ea typeface="Open Sans"/>
                <a:cs typeface="Open Sans"/>
                <a:sym typeface="Open Sans"/>
              </a:rPr>
              <a:t>Access to healthcare, paid leave, and childcare influence breastfeeding success.</a:t>
            </a:r>
            <a:endParaRPr sz="1000">
              <a:solidFill>
                <a:schemeClr val="dk1"/>
              </a:solidFill>
              <a:latin typeface="Calibri"/>
              <a:ea typeface="Calibri"/>
              <a:cs typeface="Calibri"/>
              <a:sym typeface="Calibri"/>
            </a:endParaRPr>
          </a:p>
        </p:txBody>
      </p:sp>
      <p:sp>
        <p:nvSpPr>
          <p:cNvPr id="368" name="Google Shape;368;p50"/>
          <p:cNvSpPr/>
          <p:nvPr/>
        </p:nvSpPr>
        <p:spPr>
          <a:xfrm>
            <a:off x="3371106" y="3813349"/>
            <a:ext cx="2401714" cy="20382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p:txBody>
      </p:sp>
      <p:sp>
        <p:nvSpPr>
          <p:cNvPr id="369" name="Google Shape;369;p50"/>
          <p:cNvSpPr/>
          <p:nvPr/>
        </p:nvSpPr>
        <p:spPr>
          <a:xfrm>
            <a:off x="6032227" y="1002952"/>
            <a:ext cx="2665884" cy="3792811"/>
          </a:xfrm>
          <a:prstGeom prst="roundRect">
            <a:avLst>
              <a:gd name="adj" fmla="val 2007"/>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370" name="Google Shape;370;p50"/>
          <p:cNvSpPr/>
          <p:nvPr/>
        </p:nvSpPr>
        <p:spPr>
          <a:xfrm>
            <a:off x="6141200" y="1135050"/>
            <a:ext cx="2533800" cy="4776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500"/>
              <a:buFont typeface="Crimson Pro"/>
              <a:buNone/>
            </a:pPr>
            <a:r>
              <a:rPr lang="en" sz="1500" b="1">
                <a:solidFill>
                  <a:srgbClr val="443728"/>
                </a:solidFill>
                <a:latin typeface="Crimson Pro"/>
                <a:ea typeface="Crimson Pro"/>
                <a:cs typeface="Crimson Pro"/>
                <a:sym typeface="Crimson Pro"/>
              </a:rPr>
              <a:t>Hospital Practices and Policies:</a:t>
            </a:r>
            <a:endParaRPr sz="1500">
              <a:solidFill>
                <a:schemeClr val="dk1"/>
              </a:solidFill>
              <a:latin typeface="Calibri"/>
              <a:ea typeface="Calibri"/>
              <a:cs typeface="Calibri"/>
              <a:sym typeface="Calibri"/>
            </a:endParaRPr>
          </a:p>
        </p:txBody>
      </p:sp>
      <p:sp>
        <p:nvSpPr>
          <p:cNvPr id="371" name="Google Shape;371;p50"/>
          <p:cNvSpPr/>
          <p:nvPr/>
        </p:nvSpPr>
        <p:spPr>
          <a:xfrm>
            <a:off x="6141200" y="1450325"/>
            <a:ext cx="2533800" cy="1831800"/>
          </a:xfrm>
          <a:prstGeom prst="rect">
            <a:avLst/>
          </a:prstGeom>
          <a:noFill/>
          <a:ln>
            <a:noFill/>
          </a:ln>
        </p:spPr>
        <p:txBody>
          <a:bodyPr spcFirstLastPara="1" wrap="square" lIns="0" tIns="0" rIns="0" bIns="0" anchor="t" anchorCtr="0">
            <a:noAutofit/>
          </a:bodyPr>
          <a:lstStyle/>
          <a:p>
            <a:pPr marL="215900" marR="0" lvl="0" indent="-215900" algn="l" rtl="0">
              <a:lnSpc>
                <a:spcPct val="159375"/>
              </a:lnSpc>
              <a:spcBef>
                <a:spcPts val="0"/>
              </a:spcBef>
              <a:spcAft>
                <a:spcPts val="0"/>
              </a:spcAft>
              <a:buClr>
                <a:srgbClr val="443728"/>
              </a:buClr>
              <a:buSzPts val="1000"/>
              <a:buFont typeface="Open Sans"/>
              <a:buChar char="•"/>
            </a:pPr>
            <a:r>
              <a:rPr lang="en" sz="1000">
                <a:solidFill>
                  <a:srgbClr val="443728"/>
                </a:solidFill>
                <a:latin typeface="Open Sans"/>
                <a:ea typeface="Open Sans"/>
                <a:cs typeface="Open Sans"/>
                <a:sym typeface="Open Sans"/>
              </a:rPr>
              <a:t>Research shows that hospitals serving higher proportions of minority and low-income populations are less likely to implement evidence-based breastfeeding support practices, such as early skin-to-skin contact or rooming-in policies. </a:t>
            </a:r>
            <a:endParaRPr sz="1000">
              <a:solidFill>
                <a:schemeClr val="dk1"/>
              </a:solidFill>
              <a:latin typeface="Calibri"/>
              <a:ea typeface="Calibri"/>
              <a:cs typeface="Calibri"/>
              <a:sym typeface="Calibri"/>
            </a:endParaRPr>
          </a:p>
        </p:txBody>
      </p:sp>
      <p:sp>
        <p:nvSpPr>
          <p:cNvPr id="372" name="Google Shape;372;p50"/>
          <p:cNvSpPr/>
          <p:nvPr/>
        </p:nvSpPr>
        <p:spPr>
          <a:xfrm>
            <a:off x="6141199" y="3282113"/>
            <a:ext cx="2533800" cy="1019100"/>
          </a:xfrm>
          <a:prstGeom prst="rect">
            <a:avLst/>
          </a:prstGeom>
          <a:noFill/>
          <a:ln>
            <a:noFill/>
          </a:ln>
        </p:spPr>
        <p:txBody>
          <a:bodyPr spcFirstLastPara="1" wrap="square" lIns="0" tIns="0" rIns="0" bIns="0" anchor="t" anchorCtr="0">
            <a:noAutofit/>
          </a:bodyPr>
          <a:lstStyle/>
          <a:p>
            <a:pPr marL="215900" marR="0" lvl="0" indent="-215900" algn="l" rtl="0">
              <a:lnSpc>
                <a:spcPct val="159375"/>
              </a:lnSpc>
              <a:spcBef>
                <a:spcPts val="0"/>
              </a:spcBef>
              <a:spcAft>
                <a:spcPts val="0"/>
              </a:spcAft>
              <a:buClr>
                <a:srgbClr val="443728"/>
              </a:buClr>
              <a:buSzPts val="1000"/>
              <a:buFont typeface="Open Sans"/>
              <a:buChar char="•"/>
            </a:pPr>
            <a:r>
              <a:rPr lang="en" sz="1000">
                <a:solidFill>
                  <a:srgbClr val="443728"/>
                </a:solidFill>
                <a:latin typeface="Open Sans"/>
                <a:ea typeface="Open Sans"/>
                <a:cs typeface="Open Sans"/>
                <a:sym typeface="Open Sans"/>
              </a:rPr>
              <a:t>Mistrust of healthcare systems, cultural beliefs, and historical inequities, particularly among Black communities, also contribute to disparities.</a:t>
            </a:r>
            <a:endParaRPr sz="1000">
              <a:solidFill>
                <a:schemeClr val="dk1"/>
              </a:solidFill>
              <a:latin typeface="Calibri"/>
              <a:ea typeface="Calibri"/>
              <a:cs typeface="Calibri"/>
              <a:sym typeface="Calibri"/>
            </a:endParaRPr>
          </a:p>
        </p:txBody>
      </p:sp>
      <p:sp>
        <p:nvSpPr>
          <p:cNvPr id="373" name="Google Shape;373;p50"/>
          <p:cNvSpPr/>
          <p:nvPr/>
        </p:nvSpPr>
        <p:spPr>
          <a:xfrm>
            <a:off x="6164312" y="4459858"/>
            <a:ext cx="2401714" cy="203820"/>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p51"/>
          <p:cNvSpPr/>
          <p:nvPr/>
        </p:nvSpPr>
        <p:spPr>
          <a:xfrm>
            <a:off x="496119" y="904429"/>
            <a:ext cx="5589166"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Addressing Breastfeeding Disparities </a:t>
            </a:r>
            <a:endParaRPr sz="2800">
              <a:solidFill>
                <a:schemeClr val="dk1"/>
              </a:solidFill>
              <a:latin typeface="Calibri"/>
              <a:ea typeface="Calibri"/>
              <a:cs typeface="Calibri"/>
              <a:sym typeface="Calibri"/>
            </a:endParaRPr>
          </a:p>
        </p:txBody>
      </p:sp>
      <p:sp>
        <p:nvSpPr>
          <p:cNvPr id="380" name="Google Shape;380;p51"/>
          <p:cNvSpPr/>
          <p:nvPr/>
        </p:nvSpPr>
        <p:spPr>
          <a:xfrm>
            <a:off x="496119" y="1630933"/>
            <a:ext cx="815176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Strategies to reduce breastfeeding disparities include:</a:t>
            </a:r>
            <a:endParaRPr sz="1100">
              <a:solidFill>
                <a:schemeClr val="dk1"/>
              </a:solidFill>
              <a:latin typeface="Calibri"/>
              <a:ea typeface="Calibri"/>
              <a:cs typeface="Calibri"/>
              <a:sym typeface="Calibri"/>
            </a:endParaRPr>
          </a:p>
        </p:txBody>
      </p:sp>
      <p:sp>
        <p:nvSpPr>
          <p:cNvPr id="381" name="Google Shape;381;p51"/>
          <p:cNvSpPr/>
          <p:nvPr/>
        </p:nvSpPr>
        <p:spPr>
          <a:xfrm>
            <a:off x="496119" y="2017216"/>
            <a:ext cx="815176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Expanding access to lactation support in underserved communities</a:t>
            </a:r>
            <a:endParaRPr sz="1100">
              <a:solidFill>
                <a:schemeClr val="dk1"/>
              </a:solidFill>
              <a:latin typeface="Calibri"/>
              <a:ea typeface="Calibri"/>
              <a:cs typeface="Calibri"/>
              <a:sym typeface="Calibri"/>
            </a:endParaRPr>
          </a:p>
        </p:txBody>
      </p:sp>
      <p:sp>
        <p:nvSpPr>
          <p:cNvPr id="382" name="Google Shape;382;p51"/>
          <p:cNvSpPr/>
          <p:nvPr/>
        </p:nvSpPr>
        <p:spPr>
          <a:xfrm>
            <a:off x="496119" y="2293590"/>
            <a:ext cx="815176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Utilizing peer counseling and community health workers </a:t>
            </a:r>
            <a:endParaRPr sz="1100">
              <a:solidFill>
                <a:schemeClr val="dk1"/>
              </a:solidFill>
              <a:latin typeface="Calibri"/>
              <a:ea typeface="Calibri"/>
              <a:cs typeface="Calibri"/>
              <a:sym typeface="Calibri"/>
            </a:endParaRPr>
          </a:p>
        </p:txBody>
      </p:sp>
      <p:sp>
        <p:nvSpPr>
          <p:cNvPr id="383" name="Google Shape;383;p51"/>
          <p:cNvSpPr/>
          <p:nvPr/>
        </p:nvSpPr>
        <p:spPr>
          <a:xfrm>
            <a:off x="496119" y="2569964"/>
            <a:ext cx="815176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Promoting Baby-Friendly hospital practices</a:t>
            </a:r>
            <a:endParaRPr sz="1100">
              <a:solidFill>
                <a:schemeClr val="dk1"/>
              </a:solidFill>
              <a:latin typeface="Calibri"/>
              <a:ea typeface="Calibri"/>
              <a:cs typeface="Calibri"/>
              <a:sym typeface="Calibri"/>
            </a:endParaRPr>
          </a:p>
        </p:txBody>
      </p:sp>
      <p:sp>
        <p:nvSpPr>
          <p:cNvPr id="384" name="Google Shape;384;p51"/>
          <p:cNvSpPr/>
          <p:nvPr/>
        </p:nvSpPr>
        <p:spPr>
          <a:xfrm>
            <a:off x="496119" y="2846338"/>
            <a:ext cx="815176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Providing adequate, paid maternity leave </a:t>
            </a:r>
            <a:endParaRPr sz="1100">
              <a:solidFill>
                <a:schemeClr val="dk1"/>
              </a:solidFill>
              <a:latin typeface="Calibri"/>
              <a:ea typeface="Calibri"/>
              <a:cs typeface="Calibri"/>
              <a:sym typeface="Calibri"/>
            </a:endParaRPr>
          </a:p>
        </p:txBody>
      </p:sp>
      <p:sp>
        <p:nvSpPr>
          <p:cNvPr id="385" name="Google Shape;385;p51"/>
          <p:cNvSpPr/>
          <p:nvPr/>
        </p:nvSpPr>
        <p:spPr>
          <a:xfrm>
            <a:off x="496119" y="3122712"/>
            <a:ext cx="815176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Provide workplace accommodations to support breastfeeding </a:t>
            </a:r>
            <a:endParaRPr sz="1100">
              <a:solidFill>
                <a:schemeClr val="dk1"/>
              </a:solidFill>
              <a:latin typeface="Calibri"/>
              <a:ea typeface="Calibri"/>
              <a:cs typeface="Calibri"/>
              <a:sym typeface="Calibri"/>
            </a:endParaRPr>
          </a:p>
        </p:txBody>
      </p:sp>
      <p:sp>
        <p:nvSpPr>
          <p:cNvPr id="386" name="Google Shape;386;p51"/>
          <p:cNvSpPr/>
          <p:nvPr/>
        </p:nvSpPr>
        <p:spPr>
          <a:xfrm>
            <a:off x="496119" y="3399086"/>
            <a:ext cx="815176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Addressing structural inequities through policy changes</a:t>
            </a:r>
            <a:endParaRPr sz="1100">
              <a:solidFill>
                <a:schemeClr val="dk1"/>
              </a:solidFill>
              <a:latin typeface="Calibri"/>
              <a:ea typeface="Calibri"/>
              <a:cs typeface="Calibri"/>
              <a:sym typeface="Calibri"/>
            </a:endParaRPr>
          </a:p>
        </p:txBody>
      </p:sp>
      <p:sp>
        <p:nvSpPr>
          <p:cNvPr id="387" name="Google Shape;387;p51"/>
          <p:cNvSpPr/>
          <p:nvPr/>
        </p:nvSpPr>
        <p:spPr>
          <a:xfrm>
            <a:off x="496119" y="3785369"/>
            <a:ext cx="8151763" cy="45362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Reducing breastfeeding disparities is essential for improving maternal and infant health outcomes, particularly in communities disproportionately impacted by structural barriers and inequities.</a:t>
            </a:r>
            <a:endParaRPr sz="11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34"/>
          <p:cNvSpPr/>
          <p:nvPr/>
        </p:nvSpPr>
        <p:spPr>
          <a:xfrm>
            <a:off x="0" y="0"/>
            <a:ext cx="2286000" cy="5143500"/>
          </a:xfrm>
          <a:prstGeom prst="rect">
            <a:avLst/>
          </a:prstGeom>
          <a:solidFill>
            <a:srgbClr val="C9907C"/>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40" name="Google Shape;140;p34"/>
          <p:cNvSpPr/>
          <p:nvPr/>
        </p:nvSpPr>
        <p:spPr>
          <a:xfrm>
            <a:off x="2782119" y="755526"/>
            <a:ext cx="3544119"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Objectives</a:t>
            </a:r>
            <a:endParaRPr sz="2800">
              <a:solidFill>
                <a:schemeClr val="dk1"/>
              </a:solidFill>
              <a:latin typeface="Calibri"/>
              <a:ea typeface="Calibri"/>
              <a:cs typeface="Calibri"/>
              <a:sym typeface="Calibri"/>
            </a:endParaRPr>
          </a:p>
        </p:txBody>
      </p:sp>
      <p:sp>
        <p:nvSpPr>
          <p:cNvPr id="141" name="Google Shape;141;p34"/>
          <p:cNvSpPr/>
          <p:nvPr/>
        </p:nvSpPr>
        <p:spPr>
          <a:xfrm>
            <a:off x="2782119" y="1570583"/>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42" name="Google Shape;142;p34"/>
          <p:cNvSpPr/>
          <p:nvPr/>
        </p:nvSpPr>
        <p:spPr>
          <a:xfrm>
            <a:off x="2901776" y="1623715"/>
            <a:ext cx="79549"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1</a:t>
            </a:r>
            <a:endParaRPr sz="1700">
              <a:solidFill>
                <a:schemeClr val="dk1"/>
              </a:solidFill>
              <a:latin typeface="Calibri"/>
              <a:ea typeface="Calibri"/>
              <a:cs typeface="Calibri"/>
              <a:sym typeface="Calibri"/>
            </a:endParaRPr>
          </a:p>
        </p:txBody>
      </p:sp>
      <p:sp>
        <p:nvSpPr>
          <p:cNvPr id="143" name="Google Shape;143;p34"/>
          <p:cNvSpPr/>
          <p:nvPr/>
        </p:nvSpPr>
        <p:spPr>
          <a:xfrm>
            <a:off x="3242828" y="1570575"/>
            <a:ext cx="5853000" cy="221400"/>
          </a:xfrm>
          <a:prstGeom prst="rect">
            <a:avLst/>
          </a:prstGeom>
          <a:noFill/>
          <a:ln>
            <a:noFill/>
          </a:ln>
        </p:spPr>
        <p:txBody>
          <a:bodyPr spcFirstLastPara="1" wrap="square" lIns="0" tIns="0" rIns="0" bIns="0" anchor="t" anchorCtr="0">
            <a:noAutofit/>
          </a:bodyPr>
          <a:lstStyle/>
          <a:p>
            <a:pPr marL="0" marR="0" lvl="0" indent="0" algn="l" rtl="0">
              <a:lnSpc>
                <a:spcPct val="137500"/>
              </a:lnSpc>
              <a:spcBef>
                <a:spcPts val="0"/>
              </a:spcBef>
              <a:spcAft>
                <a:spcPts val="0"/>
              </a:spcAft>
              <a:buClr>
                <a:schemeClr val="dk1"/>
              </a:buClr>
              <a:buSzPts val="1300"/>
              <a:buFont typeface="Open Sans"/>
              <a:buNone/>
            </a:pPr>
            <a:r>
              <a:rPr lang="en" sz="1300" b="1">
                <a:solidFill>
                  <a:schemeClr val="dk1"/>
                </a:solidFill>
                <a:latin typeface="Open Sans"/>
                <a:ea typeface="Open Sans"/>
                <a:cs typeface="Open Sans"/>
                <a:sym typeface="Open Sans"/>
              </a:rPr>
              <a:t>Describe</a:t>
            </a:r>
            <a:r>
              <a:rPr lang="en" sz="1300">
                <a:solidFill>
                  <a:schemeClr val="dk1"/>
                </a:solidFill>
                <a:latin typeface="Open Sans"/>
                <a:ea typeface="Open Sans"/>
                <a:cs typeface="Open Sans"/>
                <a:sym typeface="Open Sans"/>
              </a:rPr>
              <a:t> the roles of prolactin and oxytocin in the physiology of lactation </a:t>
            </a:r>
            <a:endParaRPr sz="900"/>
          </a:p>
          <a:p>
            <a:pPr marL="0" marR="0" lvl="0" indent="0" algn="l" rtl="0">
              <a:lnSpc>
                <a:spcPct val="137500"/>
              </a:lnSpc>
              <a:spcBef>
                <a:spcPts val="0"/>
              </a:spcBef>
              <a:spcAft>
                <a:spcPts val="0"/>
              </a:spcAft>
              <a:buClr>
                <a:schemeClr val="dk1"/>
              </a:buClr>
              <a:buSzPts val="1300"/>
              <a:buFont typeface="Open Sans"/>
              <a:buNone/>
            </a:pPr>
            <a:r>
              <a:rPr lang="en" sz="1300">
                <a:solidFill>
                  <a:schemeClr val="dk1"/>
                </a:solidFill>
                <a:latin typeface="Open Sans"/>
                <a:ea typeface="Open Sans"/>
                <a:cs typeface="Open Sans"/>
                <a:sym typeface="Open Sans"/>
              </a:rPr>
              <a:t>and </a:t>
            </a:r>
            <a:r>
              <a:rPr lang="en" sz="1300" b="1">
                <a:solidFill>
                  <a:schemeClr val="dk1"/>
                </a:solidFill>
                <a:latin typeface="Open Sans"/>
                <a:ea typeface="Open Sans"/>
                <a:cs typeface="Open Sans"/>
                <a:sym typeface="Open Sans"/>
              </a:rPr>
              <a:t>explain</a:t>
            </a:r>
            <a:r>
              <a:rPr lang="en" sz="1300">
                <a:solidFill>
                  <a:schemeClr val="dk1"/>
                </a:solidFill>
                <a:latin typeface="Open Sans"/>
                <a:ea typeface="Open Sans"/>
                <a:cs typeface="Open Sans"/>
                <a:sym typeface="Open Sans"/>
              </a:rPr>
              <a:t> how hormonal regulation supports milk production and ejection.</a:t>
            </a:r>
            <a:endParaRPr sz="1300" b="1">
              <a:solidFill>
                <a:srgbClr val="443728"/>
              </a:solidFill>
              <a:latin typeface="Open Sans"/>
              <a:ea typeface="Open Sans"/>
              <a:cs typeface="Open Sans"/>
              <a:sym typeface="Open Sans"/>
            </a:endParaRPr>
          </a:p>
        </p:txBody>
      </p:sp>
      <p:sp>
        <p:nvSpPr>
          <p:cNvPr id="144" name="Google Shape;144;p34"/>
          <p:cNvSpPr/>
          <p:nvPr/>
        </p:nvSpPr>
        <p:spPr>
          <a:xfrm>
            <a:off x="2782119" y="2350219"/>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45" name="Google Shape;145;p34"/>
          <p:cNvSpPr/>
          <p:nvPr/>
        </p:nvSpPr>
        <p:spPr>
          <a:xfrm>
            <a:off x="2887340" y="2403351"/>
            <a:ext cx="108421"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2</a:t>
            </a:r>
            <a:endParaRPr sz="1700">
              <a:solidFill>
                <a:schemeClr val="dk1"/>
              </a:solidFill>
              <a:latin typeface="Calibri"/>
              <a:ea typeface="Calibri"/>
              <a:cs typeface="Calibri"/>
              <a:sym typeface="Calibri"/>
            </a:endParaRPr>
          </a:p>
        </p:txBody>
      </p:sp>
      <p:sp>
        <p:nvSpPr>
          <p:cNvPr id="146" name="Google Shape;146;p34"/>
          <p:cNvSpPr/>
          <p:nvPr/>
        </p:nvSpPr>
        <p:spPr>
          <a:xfrm>
            <a:off x="3242825" y="2350225"/>
            <a:ext cx="5853000" cy="221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300" b="1">
                <a:solidFill>
                  <a:schemeClr val="dk1"/>
                </a:solidFill>
                <a:latin typeface="Open Sans"/>
                <a:ea typeface="Open Sans"/>
                <a:cs typeface="Open Sans"/>
                <a:sym typeface="Open Sans"/>
              </a:rPr>
              <a:t>Compare and contrast</a:t>
            </a:r>
            <a:r>
              <a:rPr lang="en" sz="1300">
                <a:solidFill>
                  <a:schemeClr val="dk1"/>
                </a:solidFill>
                <a:latin typeface="Open Sans"/>
                <a:ea typeface="Open Sans"/>
                <a:cs typeface="Open Sans"/>
                <a:sym typeface="Open Sans"/>
              </a:rPr>
              <a:t> the short- and long-term benefits of breastfeeding</a:t>
            </a:r>
            <a:endParaRPr sz="900"/>
          </a:p>
          <a:p>
            <a:pPr marL="0" marR="0" lvl="0" indent="0" algn="l" rtl="0">
              <a:spcBef>
                <a:spcPts val="0"/>
              </a:spcBef>
              <a:spcAft>
                <a:spcPts val="0"/>
              </a:spcAft>
              <a:buNone/>
            </a:pPr>
            <a:r>
              <a:rPr lang="en" sz="1300">
                <a:solidFill>
                  <a:schemeClr val="dk1"/>
                </a:solidFill>
                <a:latin typeface="Open Sans"/>
                <a:ea typeface="Open Sans"/>
                <a:cs typeface="Open Sans"/>
                <a:sym typeface="Open Sans"/>
              </a:rPr>
              <a:t> for both infants and mothers using evidence-based outcomes.</a:t>
            </a:r>
            <a:endParaRPr sz="1300">
              <a:solidFill>
                <a:srgbClr val="423105"/>
              </a:solidFill>
              <a:latin typeface="Open Sans"/>
              <a:ea typeface="Open Sans"/>
              <a:cs typeface="Open Sans"/>
              <a:sym typeface="Open Sans"/>
            </a:endParaRPr>
          </a:p>
        </p:txBody>
      </p:sp>
      <p:sp>
        <p:nvSpPr>
          <p:cNvPr id="147" name="Google Shape;147;p34"/>
          <p:cNvSpPr/>
          <p:nvPr/>
        </p:nvSpPr>
        <p:spPr>
          <a:xfrm>
            <a:off x="2782119" y="3129856"/>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48" name="Google Shape;148;p34"/>
          <p:cNvSpPr/>
          <p:nvPr/>
        </p:nvSpPr>
        <p:spPr>
          <a:xfrm>
            <a:off x="2889647" y="3182987"/>
            <a:ext cx="103882"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3</a:t>
            </a:r>
            <a:endParaRPr sz="1700">
              <a:solidFill>
                <a:schemeClr val="dk1"/>
              </a:solidFill>
              <a:latin typeface="Calibri"/>
              <a:ea typeface="Calibri"/>
              <a:cs typeface="Calibri"/>
              <a:sym typeface="Calibri"/>
            </a:endParaRPr>
          </a:p>
        </p:txBody>
      </p:sp>
      <p:sp>
        <p:nvSpPr>
          <p:cNvPr id="149" name="Google Shape;149;p34"/>
          <p:cNvSpPr/>
          <p:nvPr/>
        </p:nvSpPr>
        <p:spPr>
          <a:xfrm>
            <a:off x="3242825" y="3129850"/>
            <a:ext cx="5788200" cy="221400"/>
          </a:xfrm>
          <a:prstGeom prst="rect">
            <a:avLst/>
          </a:prstGeom>
          <a:noFill/>
          <a:ln>
            <a:noFill/>
          </a:ln>
        </p:spPr>
        <p:txBody>
          <a:bodyPr spcFirstLastPara="1" wrap="square" lIns="0" tIns="0" rIns="0" bIns="0" anchor="t" anchorCtr="0">
            <a:noAutofit/>
          </a:bodyPr>
          <a:lstStyle/>
          <a:p>
            <a:pPr marL="0" marR="0" lvl="0" indent="0" algn="l" rtl="0">
              <a:lnSpc>
                <a:spcPct val="137500"/>
              </a:lnSpc>
              <a:spcBef>
                <a:spcPts val="0"/>
              </a:spcBef>
              <a:spcAft>
                <a:spcPts val="0"/>
              </a:spcAft>
              <a:buClr>
                <a:schemeClr val="dk1"/>
              </a:buClr>
              <a:buSzPts val="1300"/>
              <a:buFont typeface="Open Sans"/>
              <a:buNone/>
            </a:pPr>
            <a:r>
              <a:rPr lang="en" sz="1300" b="1">
                <a:solidFill>
                  <a:schemeClr val="dk1"/>
                </a:solidFill>
                <a:latin typeface="Open Sans"/>
                <a:ea typeface="Open Sans"/>
                <a:cs typeface="Open Sans"/>
                <a:sym typeface="Open Sans"/>
              </a:rPr>
              <a:t>Analyze</a:t>
            </a:r>
            <a:r>
              <a:rPr lang="en" sz="1300">
                <a:solidFill>
                  <a:schemeClr val="dk1"/>
                </a:solidFill>
                <a:latin typeface="Open Sans"/>
                <a:ea typeface="Open Sans"/>
                <a:cs typeface="Open Sans"/>
                <a:sym typeface="Open Sans"/>
              </a:rPr>
              <a:t> how cultural beliefs, healthcare systems, and structural inequities</a:t>
            </a:r>
            <a:endParaRPr sz="900"/>
          </a:p>
          <a:p>
            <a:pPr marL="0" marR="0" lvl="0" indent="0" algn="l" rtl="0">
              <a:lnSpc>
                <a:spcPct val="137500"/>
              </a:lnSpc>
              <a:spcBef>
                <a:spcPts val="0"/>
              </a:spcBef>
              <a:spcAft>
                <a:spcPts val="0"/>
              </a:spcAft>
              <a:buClr>
                <a:schemeClr val="dk1"/>
              </a:buClr>
              <a:buSzPts val="1300"/>
              <a:buFont typeface="Open Sans"/>
              <a:buNone/>
            </a:pPr>
            <a:r>
              <a:rPr lang="en" sz="1300">
                <a:solidFill>
                  <a:schemeClr val="dk1"/>
                </a:solidFill>
                <a:latin typeface="Open Sans"/>
                <a:ea typeface="Open Sans"/>
                <a:cs typeface="Open Sans"/>
                <a:sym typeface="Open Sans"/>
              </a:rPr>
              <a:t> contribute to breastfeeding disparities across populations.</a:t>
            </a:r>
            <a:endParaRPr sz="1300" b="1">
              <a:solidFill>
                <a:srgbClr val="443728"/>
              </a:solidFill>
              <a:latin typeface="Open Sans"/>
              <a:ea typeface="Open Sans"/>
              <a:cs typeface="Open Sans"/>
              <a:sym typeface="Open Sans"/>
            </a:endParaRPr>
          </a:p>
        </p:txBody>
      </p:sp>
      <p:sp>
        <p:nvSpPr>
          <p:cNvPr id="150" name="Google Shape;150;p34"/>
          <p:cNvSpPr/>
          <p:nvPr/>
        </p:nvSpPr>
        <p:spPr>
          <a:xfrm>
            <a:off x="2782119" y="3909492"/>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51" name="Google Shape;151;p34"/>
          <p:cNvSpPr/>
          <p:nvPr/>
        </p:nvSpPr>
        <p:spPr>
          <a:xfrm>
            <a:off x="2884214" y="3962623"/>
            <a:ext cx="114672"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4</a:t>
            </a:r>
            <a:endParaRPr sz="1700">
              <a:solidFill>
                <a:schemeClr val="dk1"/>
              </a:solidFill>
              <a:latin typeface="Calibri"/>
              <a:ea typeface="Calibri"/>
              <a:cs typeface="Calibri"/>
              <a:sym typeface="Calibri"/>
            </a:endParaRPr>
          </a:p>
        </p:txBody>
      </p:sp>
      <p:sp>
        <p:nvSpPr>
          <p:cNvPr id="152" name="Google Shape;152;p34"/>
          <p:cNvSpPr/>
          <p:nvPr/>
        </p:nvSpPr>
        <p:spPr>
          <a:xfrm>
            <a:off x="3242828" y="3909500"/>
            <a:ext cx="5853000" cy="221400"/>
          </a:xfrm>
          <a:prstGeom prst="rect">
            <a:avLst/>
          </a:prstGeom>
          <a:noFill/>
          <a:ln>
            <a:noFill/>
          </a:ln>
        </p:spPr>
        <p:txBody>
          <a:bodyPr spcFirstLastPara="1" wrap="square" lIns="0" tIns="0" rIns="0" bIns="0" anchor="t" anchorCtr="0">
            <a:noAutofit/>
          </a:bodyPr>
          <a:lstStyle/>
          <a:p>
            <a:pPr marL="0" marR="0" lvl="0" indent="0" algn="l" rtl="0">
              <a:spcBef>
                <a:spcPts val="0"/>
              </a:spcBef>
              <a:spcAft>
                <a:spcPts val="0"/>
              </a:spcAft>
              <a:buNone/>
            </a:pPr>
            <a:r>
              <a:rPr lang="en" sz="1300" b="1">
                <a:solidFill>
                  <a:schemeClr val="dk1"/>
                </a:solidFill>
                <a:latin typeface="Open Sans"/>
                <a:ea typeface="Open Sans"/>
                <a:cs typeface="Open Sans"/>
                <a:sym typeface="Open Sans"/>
              </a:rPr>
              <a:t>Identify</a:t>
            </a:r>
            <a:r>
              <a:rPr lang="en" sz="1300">
                <a:solidFill>
                  <a:schemeClr val="dk1"/>
                </a:solidFill>
                <a:latin typeface="Open Sans"/>
                <a:ea typeface="Open Sans"/>
                <a:cs typeface="Open Sans"/>
                <a:sym typeface="Open Sans"/>
              </a:rPr>
              <a:t> common breastfeeding challenges and </a:t>
            </a:r>
            <a:r>
              <a:rPr lang="en" sz="1300" b="1">
                <a:solidFill>
                  <a:schemeClr val="dk1"/>
                </a:solidFill>
                <a:latin typeface="Open Sans"/>
                <a:ea typeface="Open Sans"/>
                <a:cs typeface="Open Sans"/>
                <a:sym typeface="Open Sans"/>
              </a:rPr>
              <a:t>formulate</a:t>
            </a:r>
            <a:r>
              <a:rPr lang="en" sz="1300">
                <a:solidFill>
                  <a:schemeClr val="dk1"/>
                </a:solidFill>
                <a:latin typeface="Open Sans"/>
                <a:ea typeface="Open Sans"/>
                <a:cs typeface="Open Sans"/>
                <a:sym typeface="Open Sans"/>
              </a:rPr>
              <a:t> appropriate </a:t>
            </a:r>
            <a:endParaRPr sz="900"/>
          </a:p>
          <a:p>
            <a:pPr marL="0" marR="0" lvl="0" indent="0" algn="l" rtl="0">
              <a:spcBef>
                <a:spcPts val="0"/>
              </a:spcBef>
              <a:spcAft>
                <a:spcPts val="0"/>
              </a:spcAft>
              <a:buNone/>
            </a:pPr>
            <a:r>
              <a:rPr lang="en" sz="1300">
                <a:solidFill>
                  <a:schemeClr val="dk1"/>
                </a:solidFill>
                <a:latin typeface="Open Sans"/>
                <a:ea typeface="Open Sans"/>
                <a:cs typeface="Open Sans"/>
                <a:sym typeface="Open Sans"/>
              </a:rPr>
              <a:t>management strategies tailored to the needs of mother-infant dyads.</a:t>
            </a:r>
            <a:endParaRPr sz="1300">
              <a:solidFill>
                <a:srgbClr val="423105"/>
              </a:solidFill>
              <a:latin typeface="Open Sans"/>
              <a:ea typeface="Open Sans"/>
              <a:cs typeface="Open Sans"/>
              <a:sym typeface="Open Sans"/>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392"/>
        <p:cNvGrpSpPr/>
        <p:nvPr/>
      </p:nvGrpSpPr>
      <p:grpSpPr>
        <a:xfrm>
          <a:off x="0" y="0"/>
          <a:ext cx="0" cy="0"/>
          <a:chOff x="0" y="0"/>
          <a:chExt cx="0" cy="0"/>
        </a:xfrm>
      </p:grpSpPr>
      <p:sp>
        <p:nvSpPr>
          <p:cNvPr id="393" name="Google Shape;393;p52"/>
          <p:cNvSpPr/>
          <p:nvPr/>
        </p:nvSpPr>
        <p:spPr>
          <a:xfrm>
            <a:off x="496119" y="799654"/>
            <a:ext cx="5589166"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Additional Cultural Considerations</a:t>
            </a:r>
            <a:endParaRPr sz="2800">
              <a:solidFill>
                <a:schemeClr val="dk1"/>
              </a:solidFill>
              <a:latin typeface="Calibri"/>
              <a:ea typeface="Calibri"/>
              <a:cs typeface="Calibri"/>
              <a:sym typeface="Calibri"/>
            </a:endParaRPr>
          </a:p>
        </p:txBody>
      </p:sp>
      <p:sp>
        <p:nvSpPr>
          <p:cNvPr id="394" name="Google Shape;394;p52"/>
          <p:cNvSpPr txBox="1"/>
          <p:nvPr/>
        </p:nvSpPr>
        <p:spPr>
          <a:xfrm>
            <a:off x="496119" y="1447800"/>
            <a:ext cx="8067675" cy="3592329"/>
          </a:xfrm>
          <a:prstGeom prst="rect">
            <a:avLst/>
          </a:prstGeom>
          <a:noFill/>
          <a:ln>
            <a:noFill/>
          </a:ln>
        </p:spPr>
        <p:txBody>
          <a:bodyPr spcFirstLastPara="1" wrap="square" lIns="57150" tIns="28575" rIns="57150" bIns="28575" anchor="t" anchorCtr="0">
            <a:spAutoFit/>
          </a:bodyPr>
          <a:lstStyle/>
          <a:p>
            <a:pPr marL="177800" marR="0" lvl="0" indent="-184150" algn="l" rtl="0">
              <a:spcBef>
                <a:spcPts val="0"/>
              </a:spcBef>
              <a:spcAft>
                <a:spcPts val="0"/>
              </a:spcAft>
              <a:buClr>
                <a:srgbClr val="595959"/>
              </a:buClr>
              <a:buSzPts val="1300"/>
              <a:buFont typeface="Arial"/>
              <a:buChar char="•"/>
            </a:pPr>
            <a:r>
              <a:rPr lang="en" sz="1300" b="0" i="0" u="none" strike="noStrike">
                <a:solidFill>
                  <a:srgbClr val="595959"/>
                </a:solidFill>
                <a:latin typeface="Open Sans"/>
                <a:ea typeface="Open Sans"/>
                <a:cs typeface="Open Sans"/>
                <a:sym typeface="Open Sans"/>
              </a:rPr>
              <a:t>Many of the world’s infants are given liquids other than mother’s milk in the first few days after birth, including those who eventually are breastfed exclusively, stemming from concerns about the nutritional value of and the cultural taboos against colostrum. </a:t>
            </a:r>
            <a:endParaRPr sz="900"/>
          </a:p>
          <a:p>
            <a:pPr marL="177800" marR="0" lvl="0" indent="-184150" algn="l" rtl="0">
              <a:spcBef>
                <a:spcPts val="800"/>
              </a:spcBef>
              <a:spcAft>
                <a:spcPts val="0"/>
              </a:spcAft>
              <a:buClr>
                <a:srgbClr val="595959"/>
              </a:buClr>
              <a:buSzPts val="1300"/>
              <a:buFont typeface="Arial"/>
              <a:buChar char="•"/>
            </a:pPr>
            <a:r>
              <a:rPr lang="en" sz="1300">
                <a:solidFill>
                  <a:srgbClr val="595959"/>
                </a:solidFill>
                <a:latin typeface="Open Sans"/>
                <a:ea typeface="Open Sans"/>
                <a:cs typeface="Open Sans"/>
                <a:sym typeface="Open Sans"/>
              </a:rPr>
              <a:t>S</a:t>
            </a:r>
            <a:r>
              <a:rPr lang="en" sz="1300" b="0" i="0" u="none" strike="noStrike">
                <a:solidFill>
                  <a:srgbClr val="595959"/>
                </a:solidFill>
                <a:latin typeface="Open Sans"/>
                <a:ea typeface="Open Sans"/>
                <a:cs typeface="Open Sans"/>
                <a:sym typeface="Open Sans"/>
              </a:rPr>
              <a:t>ome groups believe that feeding sugared water, honey, teas, sweet oils, or butter “cleanses” the newborn’s gut by promoting the elimination of meconium, which is believed to be harmful.</a:t>
            </a:r>
            <a:endParaRPr sz="1300" b="0" i="0" u="none" strike="noStrike">
              <a:solidFill>
                <a:srgbClr val="000000"/>
              </a:solidFill>
              <a:latin typeface="Open Sans"/>
              <a:ea typeface="Open Sans"/>
              <a:cs typeface="Open Sans"/>
              <a:sym typeface="Open Sans"/>
            </a:endParaRPr>
          </a:p>
          <a:p>
            <a:pPr marL="177800" marR="0" lvl="0" indent="-184150" algn="l" rtl="0">
              <a:spcBef>
                <a:spcPts val="800"/>
              </a:spcBef>
              <a:spcAft>
                <a:spcPts val="0"/>
              </a:spcAft>
              <a:buClr>
                <a:srgbClr val="595959"/>
              </a:buClr>
              <a:buSzPts val="1300"/>
              <a:buFont typeface="Arial"/>
              <a:buChar char="•"/>
            </a:pPr>
            <a:r>
              <a:rPr lang="en" sz="1300" b="0" i="0" u="none" strike="noStrike">
                <a:solidFill>
                  <a:srgbClr val="595959"/>
                </a:solidFill>
                <a:latin typeface="Open Sans"/>
                <a:ea typeface="Open Sans"/>
                <a:cs typeface="Open Sans"/>
                <a:sym typeface="Open Sans"/>
              </a:rPr>
              <a:t>Prelacteal fluids fed in some traditional societies are described </a:t>
            </a:r>
            <a:r>
              <a:rPr lang="en" sz="1300" b="0" i="0" u="sng" strike="noStrike">
                <a:solidFill>
                  <a:schemeClr val="hlink"/>
                </a:solidFill>
                <a:latin typeface="Open Sans"/>
                <a:ea typeface="Open Sans"/>
                <a:cs typeface="Open Sans"/>
                <a:sym typeface="Open Sans"/>
                <a:hlinkClick r:id="rId3"/>
              </a:rPr>
              <a:t>here</a:t>
            </a:r>
            <a:r>
              <a:rPr lang="en" sz="1300" b="0" i="0" u="none" strike="noStrike">
                <a:solidFill>
                  <a:srgbClr val="595959"/>
                </a:solidFill>
                <a:latin typeface="Open Sans"/>
                <a:ea typeface="Open Sans"/>
                <a:cs typeface="Open Sans"/>
                <a:sym typeface="Open Sans"/>
              </a:rPr>
              <a:t> in Table 1. </a:t>
            </a:r>
            <a:endParaRPr sz="900"/>
          </a:p>
          <a:p>
            <a:pPr marL="469900" marR="0" lvl="1" indent="-184150" algn="l" rtl="0">
              <a:spcBef>
                <a:spcPts val="800"/>
              </a:spcBef>
              <a:spcAft>
                <a:spcPts val="0"/>
              </a:spcAft>
              <a:buClr>
                <a:srgbClr val="595959"/>
              </a:buClr>
              <a:buSzPts val="1300"/>
              <a:buFont typeface="Arial"/>
              <a:buChar char="•"/>
            </a:pPr>
            <a:r>
              <a:rPr lang="en" sz="1300" b="0" i="0" u="none" strike="noStrike" cap="none">
                <a:solidFill>
                  <a:srgbClr val="595959"/>
                </a:solidFill>
                <a:latin typeface="Open Sans"/>
                <a:ea typeface="Open Sans"/>
                <a:cs typeface="Open Sans"/>
                <a:sym typeface="Open Sans"/>
              </a:rPr>
              <a:t>Infants in Durango, Mexico, have been reported to be fed an infusion of sugar water mixed with herbs 30 minutes after birth because mothers believe their milk is too strong for the baby. </a:t>
            </a:r>
            <a:endParaRPr sz="900"/>
          </a:p>
          <a:p>
            <a:pPr marL="469900" marR="0" lvl="1" indent="-184150" algn="l" rtl="0">
              <a:spcBef>
                <a:spcPts val="800"/>
              </a:spcBef>
              <a:spcAft>
                <a:spcPts val="0"/>
              </a:spcAft>
              <a:buClr>
                <a:srgbClr val="595959"/>
              </a:buClr>
              <a:buSzPts val="1300"/>
              <a:buFont typeface="Arial"/>
              <a:buChar char="•"/>
            </a:pPr>
            <a:r>
              <a:rPr lang="en" sz="1300" b="0" i="0" u="none" strike="noStrike" cap="none">
                <a:solidFill>
                  <a:srgbClr val="595959"/>
                </a:solidFill>
                <a:latin typeface="Open Sans"/>
                <a:ea typeface="Open Sans"/>
                <a:cs typeface="Open Sans"/>
                <a:sym typeface="Open Sans"/>
              </a:rPr>
              <a:t>In Vietnam, colostrum</a:t>
            </a:r>
            <a:r>
              <a:rPr lang="en" sz="1300" b="0" i="0" u="none" strike="noStrike" cap="none">
                <a:solidFill>
                  <a:srgbClr val="000000"/>
                </a:solidFill>
                <a:latin typeface="Open Sans"/>
                <a:ea typeface="Open Sans"/>
                <a:cs typeface="Open Sans"/>
                <a:sym typeface="Open Sans"/>
              </a:rPr>
              <a:t> </a:t>
            </a:r>
            <a:r>
              <a:rPr lang="en" sz="1300" b="0" i="0" u="none" strike="noStrike" cap="none">
                <a:solidFill>
                  <a:srgbClr val="595959"/>
                </a:solidFill>
                <a:latin typeface="Open Sans"/>
                <a:ea typeface="Open Sans"/>
                <a:cs typeface="Open Sans"/>
                <a:sym typeface="Open Sans"/>
              </a:rPr>
              <a:t>often is viewed to be “old milk” and discarded, and infants are fed either ginseng herbal-root tea or boiled sugar water for the first 2 to 3 postnatal days. </a:t>
            </a:r>
            <a:endParaRPr sz="900"/>
          </a:p>
          <a:p>
            <a:pPr marL="469900" marR="0" lvl="1" indent="-184150" algn="l" rtl="0">
              <a:spcBef>
                <a:spcPts val="800"/>
              </a:spcBef>
              <a:spcAft>
                <a:spcPts val="0"/>
              </a:spcAft>
              <a:buClr>
                <a:srgbClr val="595959"/>
              </a:buClr>
              <a:buSzPts val="1300"/>
              <a:buFont typeface="Arial"/>
              <a:buChar char="•"/>
            </a:pPr>
            <a:r>
              <a:rPr lang="en" sz="1300" b="0" i="0" u="none" strike="noStrike" cap="none">
                <a:solidFill>
                  <a:srgbClr val="595959"/>
                </a:solidFill>
                <a:latin typeface="Open Sans"/>
                <a:ea typeface="Open Sans"/>
                <a:cs typeface="Open Sans"/>
                <a:sym typeface="Open Sans"/>
              </a:rPr>
              <a:t>In several African countries, common water-based prelacteal feedings given to infants in the first 3 postnatal days include sugar water, water, salty liquids, and teas as well as milk, porridge, and honey</a:t>
            </a:r>
            <a:endParaRPr sz="1300" b="0" i="0" u="none" strike="noStrike" cap="none">
              <a:solidFill>
                <a:srgbClr val="000000"/>
              </a:solidFill>
              <a:latin typeface="Open Sans"/>
              <a:ea typeface="Open Sans"/>
              <a:cs typeface="Open Sans"/>
              <a:sym typeface="Open Sans"/>
            </a:endParaRPr>
          </a:p>
          <a:p>
            <a:pPr marL="0" marR="0" lvl="0" indent="0" algn="l" rtl="0">
              <a:spcBef>
                <a:spcPts val="800"/>
              </a:spcBef>
              <a:spcAft>
                <a:spcPts val="0"/>
              </a:spcAft>
              <a:buNone/>
            </a:pPr>
            <a:br>
              <a:rPr lang="en" sz="1000">
                <a:solidFill>
                  <a:schemeClr val="dk1"/>
                </a:solidFill>
                <a:latin typeface="Calibri"/>
                <a:ea typeface="Calibri"/>
                <a:cs typeface="Calibri"/>
                <a:sym typeface="Calibri"/>
              </a:rPr>
            </a:br>
            <a:br>
              <a:rPr lang="en" sz="1000">
                <a:solidFill>
                  <a:schemeClr val="dk1"/>
                </a:solidFill>
                <a:latin typeface="Calibri"/>
                <a:ea typeface="Calibri"/>
                <a:cs typeface="Calibri"/>
                <a:sym typeface="Calibri"/>
              </a:rPr>
            </a:br>
            <a:endParaRPr sz="1100">
              <a:solidFill>
                <a:schemeClr val="dk1"/>
              </a:solidFill>
              <a:latin typeface="Calibri"/>
              <a:ea typeface="Calibri"/>
              <a:cs typeface="Calibri"/>
              <a:sym typeface="Calibri"/>
            </a:endParaRPr>
          </a:p>
          <a:p>
            <a:pPr marL="0" marR="0" lvl="0" indent="0" algn="l" rtl="0">
              <a:spcBef>
                <a:spcPts val="0"/>
              </a:spcBef>
              <a:spcAft>
                <a:spcPts val="0"/>
              </a:spcAft>
              <a:buNone/>
            </a:pPr>
            <a:endParaRPr sz="1100" b="1">
              <a:solidFill>
                <a:schemeClr val="dk1"/>
              </a:solidFill>
              <a:latin typeface="Calibri"/>
              <a:ea typeface="Calibri"/>
              <a:cs typeface="Calibri"/>
              <a:sym typeface="Calibri"/>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53"/>
          <p:cNvSpPr/>
          <p:nvPr/>
        </p:nvSpPr>
        <p:spPr>
          <a:xfrm>
            <a:off x="496129" y="2350225"/>
            <a:ext cx="7246200" cy="4431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Common Breastfeeding Challenges </a:t>
            </a:r>
            <a:endParaRPr sz="2800">
              <a:solidFill>
                <a:schemeClr val="dk1"/>
              </a:solidFill>
              <a:latin typeface="Calibri"/>
              <a:ea typeface="Calibri"/>
              <a:cs typeface="Calibri"/>
              <a:sym typeface="Calibr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05"/>
        <p:cNvGrpSpPr/>
        <p:nvPr/>
      </p:nvGrpSpPr>
      <p:grpSpPr>
        <a:xfrm>
          <a:off x="0" y="0"/>
          <a:ext cx="0" cy="0"/>
          <a:chOff x="0" y="0"/>
          <a:chExt cx="0" cy="0"/>
        </a:xfrm>
      </p:grpSpPr>
      <p:sp>
        <p:nvSpPr>
          <p:cNvPr id="406" name="Google Shape;406;p54"/>
          <p:cNvSpPr/>
          <p:nvPr/>
        </p:nvSpPr>
        <p:spPr>
          <a:xfrm>
            <a:off x="485329" y="381670"/>
            <a:ext cx="3467100" cy="433313"/>
          </a:xfrm>
          <a:prstGeom prst="rect">
            <a:avLst/>
          </a:prstGeom>
          <a:noFill/>
          <a:ln>
            <a:noFill/>
          </a:ln>
        </p:spPr>
        <p:txBody>
          <a:bodyPr spcFirstLastPara="1" wrap="square" lIns="0" tIns="0" rIns="0" bIns="0" anchor="t" anchorCtr="0">
            <a:noAutofit/>
          </a:bodyPr>
          <a:lstStyle/>
          <a:p>
            <a:pPr marL="0" marR="0" lvl="0" indent="0" algn="l" rtl="0">
              <a:lnSpc>
                <a:spcPct val="125287"/>
              </a:lnSpc>
              <a:spcBef>
                <a:spcPts val="0"/>
              </a:spcBef>
              <a:spcAft>
                <a:spcPts val="0"/>
              </a:spcAft>
              <a:buClr>
                <a:srgbClr val="443728"/>
              </a:buClr>
              <a:buSzPts val="2700"/>
              <a:buFont typeface="Crimson Pro"/>
              <a:buNone/>
            </a:pPr>
            <a:r>
              <a:rPr lang="en" sz="2700" b="1">
                <a:solidFill>
                  <a:srgbClr val="443728"/>
                </a:solidFill>
                <a:latin typeface="Crimson Pro"/>
                <a:ea typeface="Crimson Pro"/>
                <a:cs typeface="Crimson Pro"/>
                <a:sym typeface="Crimson Pro"/>
              </a:rPr>
              <a:t>Milk Supply </a:t>
            </a:r>
            <a:endParaRPr sz="2700">
              <a:solidFill>
                <a:schemeClr val="dk1"/>
              </a:solidFill>
              <a:latin typeface="Calibri"/>
              <a:ea typeface="Calibri"/>
              <a:cs typeface="Calibri"/>
              <a:sym typeface="Calibri"/>
            </a:endParaRPr>
          </a:p>
        </p:txBody>
      </p:sp>
      <p:pic>
        <p:nvPicPr>
          <p:cNvPr id="407" name="Google Shape;407;p54" descr="preencoded.png">
            <a:hlinkClick r:id="rId3"/>
          </p:cNvPr>
          <p:cNvPicPr preferRelativeResize="0"/>
          <p:nvPr/>
        </p:nvPicPr>
        <p:blipFill rotWithShape="1">
          <a:blip r:embed="rId4">
            <a:alphaModFix/>
          </a:blip>
          <a:srcRect/>
          <a:stretch/>
        </p:blipFill>
        <p:spPr>
          <a:xfrm>
            <a:off x="4616276" y="1106239"/>
            <a:ext cx="3903763" cy="381372"/>
          </a:xfrm>
          <a:prstGeom prst="rect">
            <a:avLst/>
          </a:prstGeom>
          <a:noFill/>
          <a:ln>
            <a:noFill/>
          </a:ln>
        </p:spPr>
      </p:pic>
      <p:pic>
        <p:nvPicPr>
          <p:cNvPr id="408" name="Google Shape;408;p54" descr="preencoded.png"/>
          <p:cNvPicPr preferRelativeResize="0"/>
          <p:nvPr/>
        </p:nvPicPr>
        <p:blipFill rotWithShape="1">
          <a:blip r:embed="rId5">
            <a:alphaModFix/>
          </a:blip>
          <a:srcRect/>
          <a:stretch/>
        </p:blipFill>
        <p:spPr>
          <a:xfrm>
            <a:off x="1854324" y="1629668"/>
            <a:ext cx="1348532" cy="1020961"/>
          </a:xfrm>
          <a:prstGeom prst="rect">
            <a:avLst/>
          </a:prstGeom>
          <a:noFill/>
          <a:ln>
            <a:noFill/>
          </a:ln>
        </p:spPr>
      </p:pic>
      <p:sp>
        <p:nvSpPr>
          <p:cNvPr id="409" name="Google Shape;409;p54"/>
          <p:cNvSpPr/>
          <p:nvPr/>
        </p:nvSpPr>
        <p:spPr>
          <a:xfrm>
            <a:off x="2496071" y="2133749"/>
            <a:ext cx="64889" cy="277416"/>
          </a:xfrm>
          <a:prstGeom prst="rect">
            <a:avLst/>
          </a:prstGeom>
          <a:noFill/>
          <a:ln>
            <a:noFill/>
          </a:ln>
        </p:spPr>
        <p:txBody>
          <a:bodyPr spcFirstLastPara="1" wrap="square" lIns="0" tIns="0" rIns="0" bIns="0" anchor="t" anchorCtr="0">
            <a:noAutofit/>
          </a:bodyPr>
          <a:lstStyle/>
          <a:p>
            <a:pPr marL="0" marR="0" lvl="0" indent="0" algn="ctr" rtl="0">
              <a:lnSpc>
                <a:spcPct val="160465"/>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1</a:t>
            </a:r>
            <a:endParaRPr sz="1300">
              <a:solidFill>
                <a:schemeClr val="dk1"/>
              </a:solidFill>
              <a:latin typeface="Calibri"/>
              <a:ea typeface="Calibri"/>
              <a:cs typeface="Calibri"/>
              <a:sym typeface="Calibri"/>
            </a:endParaRPr>
          </a:p>
        </p:txBody>
      </p:sp>
      <p:sp>
        <p:nvSpPr>
          <p:cNvPr id="410" name="Google Shape;410;p54"/>
          <p:cNvSpPr/>
          <p:nvPr/>
        </p:nvSpPr>
        <p:spPr>
          <a:xfrm>
            <a:off x="3341489" y="1879253"/>
            <a:ext cx="1733550" cy="216694"/>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Steady Supply</a:t>
            </a:r>
            <a:endParaRPr sz="1300">
              <a:solidFill>
                <a:schemeClr val="dk1"/>
              </a:solidFill>
              <a:latin typeface="Calibri"/>
              <a:ea typeface="Calibri"/>
              <a:cs typeface="Calibri"/>
              <a:sym typeface="Calibri"/>
            </a:endParaRPr>
          </a:p>
        </p:txBody>
      </p:sp>
      <p:sp>
        <p:nvSpPr>
          <p:cNvPr id="411" name="Google Shape;411;p54"/>
          <p:cNvSpPr/>
          <p:nvPr/>
        </p:nvSpPr>
        <p:spPr>
          <a:xfrm>
            <a:off x="3341503" y="2179150"/>
            <a:ext cx="5094000" cy="2220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A normal supply is 24-30 ounces in 24 hours (or 1-1.2 oz/ hour)</a:t>
            </a:r>
            <a:endParaRPr sz="1100">
              <a:solidFill>
                <a:schemeClr val="dk1"/>
              </a:solidFill>
              <a:latin typeface="Calibri"/>
              <a:ea typeface="Calibri"/>
              <a:cs typeface="Calibri"/>
              <a:sym typeface="Calibri"/>
            </a:endParaRPr>
          </a:p>
        </p:txBody>
      </p:sp>
      <p:sp>
        <p:nvSpPr>
          <p:cNvPr id="412" name="Google Shape;412;p54"/>
          <p:cNvSpPr/>
          <p:nvPr/>
        </p:nvSpPr>
        <p:spPr>
          <a:xfrm>
            <a:off x="3237458" y="2658368"/>
            <a:ext cx="5386611" cy="9525"/>
          </a:xfrm>
          <a:prstGeom prst="roundRect">
            <a:avLst>
              <a:gd name="adj" fmla="val 611526"/>
            </a:avLst>
          </a:prstGeom>
          <a:solidFill>
            <a:srgbClr val="D1C8C6"/>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pic>
        <p:nvPicPr>
          <p:cNvPr id="413" name="Google Shape;413;p54" descr="preencoded.png"/>
          <p:cNvPicPr preferRelativeResize="0"/>
          <p:nvPr/>
        </p:nvPicPr>
        <p:blipFill rotWithShape="1">
          <a:blip r:embed="rId6">
            <a:alphaModFix/>
          </a:blip>
          <a:srcRect/>
          <a:stretch/>
        </p:blipFill>
        <p:spPr>
          <a:xfrm>
            <a:off x="1180058" y="2685231"/>
            <a:ext cx="2697138" cy="1020961"/>
          </a:xfrm>
          <a:prstGeom prst="rect">
            <a:avLst/>
          </a:prstGeom>
          <a:noFill/>
          <a:ln>
            <a:noFill/>
          </a:ln>
        </p:spPr>
      </p:pic>
      <p:sp>
        <p:nvSpPr>
          <p:cNvPr id="414" name="Google Shape;414;p54"/>
          <p:cNvSpPr/>
          <p:nvPr/>
        </p:nvSpPr>
        <p:spPr>
          <a:xfrm>
            <a:off x="2484388" y="3057004"/>
            <a:ext cx="88404" cy="277416"/>
          </a:xfrm>
          <a:prstGeom prst="rect">
            <a:avLst/>
          </a:prstGeom>
          <a:noFill/>
          <a:ln>
            <a:noFill/>
          </a:ln>
        </p:spPr>
        <p:txBody>
          <a:bodyPr spcFirstLastPara="1" wrap="square" lIns="0" tIns="0" rIns="0" bIns="0" anchor="t" anchorCtr="0">
            <a:noAutofit/>
          </a:bodyPr>
          <a:lstStyle/>
          <a:p>
            <a:pPr marL="0" marR="0" lvl="0" indent="0" algn="ctr" rtl="0">
              <a:lnSpc>
                <a:spcPct val="160465"/>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2</a:t>
            </a:r>
            <a:endParaRPr sz="1300">
              <a:solidFill>
                <a:schemeClr val="dk1"/>
              </a:solidFill>
              <a:latin typeface="Calibri"/>
              <a:ea typeface="Calibri"/>
              <a:cs typeface="Calibri"/>
              <a:sym typeface="Calibri"/>
            </a:endParaRPr>
          </a:p>
        </p:txBody>
      </p:sp>
      <p:sp>
        <p:nvSpPr>
          <p:cNvPr id="415" name="Google Shape;415;p54"/>
          <p:cNvSpPr/>
          <p:nvPr/>
        </p:nvSpPr>
        <p:spPr>
          <a:xfrm>
            <a:off x="4015829" y="2934816"/>
            <a:ext cx="1733550" cy="216694"/>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Consistent</a:t>
            </a:r>
            <a:endParaRPr sz="1300">
              <a:solidFill>
                <a:schemeClr val="dk1"/>
              </a:solidFill>
              <a:latin typeface="Calibri"/>
              <a:ea typeface="Calibri"/>
              <a:cs typeface="Calibri"/>
              <a:sym typeface="Calibri"/>
            </a:endParaRPr>
          </a:p>
        </p:txBody>
      </p:sp>
      <p:sp>
        <p:nvSpPr>
          <p:cNvPr id="416" name="Google Shape;416;p54"/>
          <p:cNvSpPr/>
          <p:nvPr/>
        </p:nvSpPr>
        <p:spPr>
          <a:xfrm>
            <a:off x="4015823" y="3234700"/>
            <a:ext cx="4354500" cy="2220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Supply typically remains steady from months 1-9.</a:t>
            </a:r>
            <a:endParaRPr sz="1100">
              <a:solidFill>
                <a:schemeClr val="dk1"/>
              </a:solidFill>
              <a:latin typeface="Calibri"/>
              <a:ea typeface="Calibri"/>
              <a:cs typeface="Calibri"/>
              <a:sym typeface="Calibri"/>
            </a:endParaRPr>
          </a:p>
        </p:txBody>
      </p:sp>
      <p:sp>
        <p:nvSpPr>
          <p:cNvPr id="417" name="Google Shape;417;p54"/>
          <p:cNvSpPr/>
          <p:nvPr/>
        </p:nvSpPr>
        <p:spPr>
          <a:xfrm>
            <a:off x="3911799" y="3713931"/>
            <a:ext cx="4712271" cy="9525"/>
          </a:xfrm>
          <a:prstGeom prst="roundRect">
            <a:avLst>
              <a:gd name="adj" fmla="val 611526"/>
            </a:avLst>
          </a:prstGeom>
          <a:solidFill>
            <a:srgbClr val="D1C8C6"/>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pic>
        <p:nvPicPr>
          <p:cNvPr id="418" name="Google Shape;418;p54" descr="preencoded.png"/>
          <p:cNvPicPr preferRelativeResize="0"/>
          <p:nvPr/>
        </p:nvPicPr>
        <p:blipFill rotWithShape="1">
          <a:blip r:embed="rId7">
            <a:alphaModFix/>
          </a:blip>
          <a:srcRect/>
          <a:stretch/>
        </p:blipFill>
        <p:spPr>
          <a:xfrm>
            <a:off x="505718" y="3740795"/>
            <a:ext cx="4045744" cy="1020961"/>
          </a:xfrm>
          <a:prstGeom prst="rect">
            <a:avLst/>
          </a:prstGeom>
          <a:noFill/>
          <a:ln>
            <a:noFill/>
          </a:ln>
        </p:spPr>
      </p:pic>
      <p:sp>
        <p:nvSpPr>
          <p:cNvPr id="419" name="Google Shape;419;p54"/>
          <p:cNvSpPr/>
          <p:nvPr/>
        </p:nvSpPr>
        <p:spPr>
          <a:xfrm>
            <a:off x="2486174" y="4112568"/>
            <a:ext cx="84683" cy="277416"/>
          </a:xfrm>
          <a:prstGeom prst="rect">
            <a:avLst/>
          </a:prstGeom>
          <a:noFill/>
          <a:ln>
            <a:noFill/>
          </a:ln>
        </p:spPr>
        <p:txBody>
          <a:bodyPr spcFirstLastPara="1" wrap="square" lIns="0" tIns="0" rIns="0" bIns="0" anchor="t" anchorCtr="0">
            <a:noAutofit/>
          </a:bodyPr>
          <a:lstStyle/>
          <a:p>
            <a:pPr marL="0" marR="0" lvl="0" indent="0" algn="ctr" rtl="0">
              <a:lnSpc>
                <a:spcPct val="160465"/>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3</a:t>
            </a:r>
            <a:endParaRPr sz="1300">
              <a:solidFill>
                <a:schemeClr val="dk1"/>
              </a:solidFill>
              <a:latin typeface="Calibri"/>
              <a:ea typeface="Calibri"/>
              <a:cs typeface="Calibri"/>
              <a:sym typeface="Calibri"/>
            </a:endParaRPr>
          </a:p>
        </p:txBody>
      </p:sp>
      <p:sp>
        <p:nvSpPr>
          <p:cNvPr id="420" name="Google Shape;420;p54"/>
          <p:cNvSpPr/>
          <p:nvPr/>
        </p:nvSpPr>
        <p:spPr>
          <a:xfrm>
            <a:off x="4690095" y="3879428"/>
            <a:ext cx="1733550" cy="216694"/>
          </a:xfrm>
          <a:prstGeom prst="rect">
            <a:avLst/>
          </a:prstGeom>
          <a:noFill/>
          <a:ln>
            <a:noFill/>
          </a:ln>
        </p:spPr>
        <p:txBody>
          <a:bodyPr spcFirstLastPara="1" wrap="square" lIns="0" tIns="0" rIns="0" bIns="0" anchor="t" anchorCtr="0">
            <a:noAutofit/>
          </a:bodyPr>
          <a:lstStyle/>
          <a:p>
            <a:pPr marL="0" marR="0" lvl="0" indent="0" algn="l" rtl="0">
              <a:lnSpc>
                <a:spcPct val="125581"/>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Solid Foods</a:t>
            </a:r>
            <a:endParaRPr sz="1300">
              <a:solidFill>
                <a:schemeClr val="dk1"/>
              </a:solidFill>
              <a:latin typeface="Calibri"/>
              <a:ea typeface="Calibri"/>
              <a:cs typeface="Calibri"/>
              <a:sym typeface="Calibri"/>
            </a:endParaRPr>
          </a:p>
        </p:txBody>
      </p:sp>
      <p:sp>
        <p:nvSpPr>
          <p:cNvPr id="421" name="Google Shape;421;p54"/>
          <p:cNvSpPr/>
          <p:nvPr/>
        </p:nvSpPr>
        <p:spPr>
          <a:xfrm>
            <a:off x="4690100" y="4179325"/>
            <a:ext cx="3933900" cy="443700"/>
          </a:xfrm>
          <a:prstGeom prst="rect">
            <a:avLst/>
          </a:prstGeom>
          <a:noFill/>
          <a:ln>
            <a:noFill/>
          </a:ln>
        </p:spPr>
        <p:txBody>
          <a:bodyPr spcFirstLastPara="1" wrap="square" lIns="0" tIns="0" rIns="0" bIns="0" anchor="t" anchorCtr="0">
            <a:noAutofit/>
          </a:bodyPr>
          <a:lstStyle/>
          <a:p>
            <a:pPr marL="0" marR="0" lvl="0" indent="0" algn="l" rtl="0">
              <a:lnSpc>
                <a:spcPct val="161764"/>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From month 9 onwards, solid foods take priority over breast milk.</a:t>
            </a:r>
            <a:endParaRPr sz="1100">
              <a:solidFill>
                <a:schemeClr val="dk1"/>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6"/>
        <p:cNvGrpSpPr/>
        <p:nvPr/>
      </p:nvGrpSpPr>
      <p:grpSpPr>
        <a:xfrm>
          <a:off x="0" y="0"/>
          <a:ext cx="0" cy="0"/>
          <a:chOff x="0" y="0"/>
          <a:chExt cx="0" cy="0"/>
        </a:xfrm>
      </p:grpSpPr>
      <p:pic>
        <p:nvPicPr>
          <p:cNvPr id="427" name="Google Shape;427;p55" descr="preencoded.png"/>
          <p:cNvPicPr preferRelativeResize="0"/>
          <p:nvPr/>
        </p:nvPicPr>
        <p:blipFill rotWithShape="1">
          <a:blip r:embed="rId3">
            <a:alphaModFix/>
          </a:blip>
          <a:srcRect/>
          <a:stretch/>
        </p:blipFill>
        <p:spPr>
          <a:xfrm>
            <a:off x="0" y="0"/>
            <a:ext cx="3429000" cy="5143500"/>
          </a:xfrm>
          <a:prstGeom prst="rect">
            <a:avLst/>
          </a:prstGeom>
          <a:noFill/>
          <a:ln>
            <a:noFill/>
          </a:ln>
        </p:spPr>
      </p:pic>
      <p:sp>
        <p:nvSpPr>
          <p:cNvPr id="428" name="Google Shape;428;p55"/>
          <p:cNvSpPr/>
          <p:nvPr/>
        </p:nvSpPr>
        <p:spPr>
          <a:xfrm>
            <a:off x="3925119" y="573881"/>
            <a:ext cx="3544119"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Tongue Tie</a:t>
            </a:r>
            <a:endParaRPr sz="2800">
              <a:solidFill>
                <a:schemeClr val="dk1"/>
              </a:solidFill>
              <a:latin typeface="Calibri"/>
              <a:ea typeface="Calibri"/>
              <a:cs typeface="Calibri"/>
              <a:sym typeface="Calibri"/>
            </a:endParaRPr>
          </a:p>
        </p:txBody>
      </p:sp>
      <p:sp>
        <p:nvSpPr>
          <p:cNvPr id="429" name="Google Shape;429;p55"/>
          <p:cNvSpPr/>
          <p:nvPr/>
        </p:nvSpPr>
        <p:spPr>
          <a:xfrm>
            <a:off x="3925119" y="1388939"/>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30" name="Google Shape;430;p55"/>
          <p:cNvSpPr/>
          <p:nvPr/>
        </p:nvSpPr>
        <p:spPr>
          <a:xfrm>
            <a:off x="4044776" y="1442070"/>
            <a:ext cx="79549"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1</a:t>
            </a:r>
            <a:endParaRPr sz="1700">
              <a:solidFill>
                <a:schemeClr val="dk1"/>
              </a:solidFill>
              <a:latin typeface="Calibri"/>
              <a:ea typeface="Calibri"/>
              <a:cs typeface="Calibri"/>
              <a:sym typeface="Calibri"/>
            </a:endParaRPr>
          </a:p>
        </p:txBody>
      </p:sp>
      <p:sp>
        <p:nvSpPr>
          <p:cNvPr id="431" name="Google Shape;431;p55"/>
          <p:cNvSpPr/>
          <p:nvPr/>
        </p:nvSpPr>
        <p:spPr>
          <a:xfrm>
            <a:off x="4385816" y="1388939"/>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AAP Statement</a:t>
            </a:r>
            <a:endParaRPr sz="1400">
              <a:solidFill>
                <a:schemeClr val="dk1"/>
              </a:solidFill>
              <a:latin typeface="Calibri"/>
              <a:ea typeface="Calibri"/>
              <a:cs typeface="Calibri"/>
              <a:sym typeface="Calibri"/>
            </a:endParaRPr>
          </a:p>
        </p:txBody>
      </p:sp>
      <p:pic>
        <p:nvPicPr>
          <p:cNvPr id="432" name="Google Shape;432;p55" descr="preencoded.png">
            <a:hlinkClick r:id="rId4"/>
          </p:cNvPr>
          <p:cNvPicPr preferRelativeResize="0"/>
          <p:nvPr/>
        </p:nvPicPr>
        <p:blipFill rotWithShape="1">
          <a:blip r:embed="rId5">
            <a:alphaModFix/>
          </a:blip>
          <a:srcRect/>
          <a:stretch/>
        </p:blipFill>
        <p:spPr>
          <a:xfrm>
            <a:off x="4385816" y="1769864"/>
            <a:ext cx="1829842" cy="2578299"/>
          </a:xfrm>
          <a:prstGeom prst="rect">
            <a:avLst/>
          </a:prstGeom>
          <a:noFill/>
          <a:ln>
            <a:noFill/>
          </a:ln>
        </p:spPr>
      </p:pic>
      <p:sp>
        <p:nvSpPr>
          <p:cNvPr id="433" name="Google Shape;433;p55"/>
          <p:cNvSpPr/>
          <p:nvPr/>
        </p:nvSpPr>
        <p:spPr>
          <a:xfrm>
            <a:off x="6357417" y="1388939"/>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34" name="Google Shape;434;p55"/>
          <p:cNvSpPr/>
          <p:nvPr/>
        </p:nvSpPr>
        <p:spPr>
          <a:xfrm>
            <a:off x="6462638" y="1442070"/>
            <a:ext cx="108421"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2</a:t>
            </a:r>
            <a:endParaRPr sz="1700">
              <a:solidFill>
                <a:schemeClr val="dk1"/>
              </a:solidFill>
              <a:latin typeface="Calibri"/>
              <a:ea typeface="Calibri"/>
              <a:cs typeface="Calibri"/>
              <a:sym typeface="Calibri"/>
            </a:endParaRPr>
          </a:p>
        </p:txBody>
      </p:sp>
      <p:sp>
        <p:nvSpPr>
          <p:cNvPr id="435" name="Google Shape;435;p55"/>
          <p:cNvSpPr/>
          <p:nvPr/>
        </p:nvSpPr>
        <p:spPr>
          <a:xfrm>
            <a:off x="6818114" y="1388939"/>
            <a:ext cx="1829842" cy="44291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Academy of Breastfeeding Medicine</a:t>
            </a:r>
            <a:endParaRPr sz="1400">
              <a:solidFill>
                <a:schemeClr val="dk1"/>
              </a:solidFill>
              <a:latin typeface="Calibri"/>
              <a:ea typeface="Calibri"/>
              <a:cs typeface="Calibri"/>
              <a:sym typeface="Calibri"/>
            </a:endParaRPr>
          </a:p>
        </p:txBody>
      </p:sp>
      <p:pic>
        <p:nvPicPr>
          <p:cNvPr id="436" name="Google Shape;436;p55" descr="preencoded.png">
            <a:hlinkClick r:id="rId6"/>
          </p:cNvPr>
          <p:cNvPicPr preferRelativeResize="0"/>
          <p:nvPr/>
        </p:nvPicPr>
        <p:blipFill rotWithShape="1">
          <a:blip r:embed="rId7">
            <a:alphaModFix/>
          </a:blip>
          <a:srcRect/>
          <a:stretch/>
        </p:blipFill>
        <p:spPr>
          <a:xfrm>
            <a:off x="6818114" y="1991321"/>
            <a:ext cx="1829842" cy="2578299"/>
          </a:xfrm>
          <a:prstGeom prst="rect">
            <a:avLst/>
          </a:prstGeom>
          <a:noFill/>
          <a:ln>
            <a:noFill/>
          </a:ln>
        </p:spPr>
      </p:pic>
      <p:pic>
        <p:nvPicPr>
          <p:cNvPr id="437" name="Google Shape;437;p55" title="1737904360278a5fp0pd4-voicemaker.in-speech.mp3">
            <a:hlinkClick r:id="rId8"/>
          </p:cNvPr>
          <p:cNvPicPr preferRelativeResize="0"/>
          <p:nvPr/>
        </p:nvPicPr>
        <p:blipFill>
          <a:blip r:embed="rId9">
            <a:alphaModFix/>
          </a:blip>
          <a:stretch>
            <a:fillRect/>
          </a:stretch>
        </p:blipFill>
        <p:spPr>
          <a:xfrm>
            <a:off x="5758450" y="566778"/>
            <a:ext cx="457200" cy="4572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56"/>
          <p:cNvSpPr/>
          <p:nvPr/>
        </p:nvSpPr>
        <p:spPr>
          <a:xfrm>
            <a:off x="496119" y="456605"/>
            <a:ext cx="3544119"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Nipple Pain</a:t>
            </a:r>
            <a:endParaRPr sz="2800">
              <a:solidFill>
                <a:schemeClr val="dk1"/>
              </a:solidFill>
              <a:latin typeface="Calibri"/>
              <a:ea typeface="Calibri"/>
              <a:cs typeface="Calibri"/>
              <a:sym typeface="Calibri"/>
            </a:endParaRPr>
          </a:p>
        </p:txBody>
      </p:sp>
      <p:sp>
        <p:nvSpPr>
          <p:cNvPr id="444" name="Google Shape;444;p56"/>
          <p:cNvSpPr/>
          <p:nvPr/>
        </p:nvSpPr>
        <p:spPr>
          <a:xfrm>
            <a:off x="507132" y="1063451"/>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45" name="Google Shape;445;p56"/>
          <p:cNvSpPr/>
          <p:nvPr/>
        </p:nvSpPr>
        <p:spPr>
          <a:xfrm>
            <a:off x="615813" y="1124353"/>
            <a:ext cx="79549"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1</a:t>
            </a:r>
            <a:endParaRPr sz="1700">
              <a:solidFill>
                <a:schemeClr val="dk1"/>
              </a:solidFill>
              <a:latin typeface="Calibri"/>
              <a:ea typeface="Calibri"/>
              <a:cs typeface="Calibri"/>
              <a:sym typeface="Calibri"/>
            </a:endParaRPr>
          </a:p>
        </p:txBody>
      </p:sp>
      <p:sp>
        <p:nvSpPr>
          <p:cNvPr id="446" name="Google Shape;446;p56"/>
          <p:cNvSpPr/>
          <p:nvPr/>
        </p:nvSpPr>
        <p:spPr>
          <a:xfrm>
            <a:off x="931292" y="1124353"/>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Latch Issues: </a:t>
            </a:r>
            <a:endParaRPr sz="1400">
              <a:solidFill>
                <a:schemeClr val="dk1"/>
              </a:solidFill>
              <a:latin typeface="Calibri"/>
              <a:ea typeface="Calibri"/>
              <a:cs typeface="Calibri"/>
              <a:sym typeface="Calibri"/>
            </a:endParaRPr>
          </a:p>
        </p:txBody>
      </p:sp>
      <p:sp>
        <p:nvSpPr>
          <p:cNvPr id="447" name="Google Shape;447;p56"/>
          <p:cNvSpPr/>
          <p:nvPr/>
        </p:nvSpPr>
        <p:spPr>
          <a:xfrm>
            <a:off x="931300" y="1382400"/>
            <a:ext cx="3640800" cy="2160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This is the most common reason for pain. Ensure a</a:t>
            </a:r>
            <a:endParaRPr sz="900"/>
          </a:p>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deep latch and encourage different breastfeeding </a:t>
            </a:r>
            <a:endParaRPr sz="900"/>
          </a:p>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positions to mitigate pressure points. </a:t>
            </a:r>
            <a:endParaRPr sz="1100">
              <a:solidFill>
                <a:schemeClr val="dk1"/>
              </a:solidFill>
              <a:latin typeface="Calibri"/>
              <a:ea typeface="Calibri"/>
              <a:cs typeface="Calibri"/>
              <a:sym typeface="Calibri"/>
            </a:endParaRPr>
          </a:p>
        </p:txBody>
      </p:sp>
      <p:sp>
        <p:nvSpPr>
          <p:cNvPr id="448" name="Google Shape;448;p56"/>
          <p:cNvSpPr/>
          <p:nvPr/>
        </p:nvSpPr>
        <p:spPr>
          <a:xfrm>
            <a:off x="4616985" y="1024496"/>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49" name="Google Shape;449;p56"/>
          <p:cNvSpPr/>
          <p:nvPr/>
        </p:nvSpPr>
        <p:spPr>
          <a:xfrm>
            <a:off x="4722244" y="1116583"/>
            <a:ext cx="108421"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2</a:t>
            </a:r>
            <a:endParaRPr sz="1700">
              <a:solidFill>
                <a:schemeClr val="dk1"/>
              </a:solidFill>
              <a:latin typeface="Calibri"/>
              <a:ea typeface="Calibri"/>
              <a:cs typeface="Calibri"/>
              <a:sym typeface="Calibri"/>
            </a:endParaRPr>
          </a:p>
        </p:txBody>
      </p:sp>
      <p:sp>
        <p:nvSpPr>
          <p:cNvPr id="450" name="Google Shape;450;p56"/>
          <p:cNvSpPr/>
          <p:nvPr/>
        </p:nvSpPr>
        <p:spPr>
          <a:xfrm>
            <a:off x="5102201" y="1123507"/>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Nipple Shield:</a:t>
            </a:r>
            <a:endParaRPr sz="1400">
              <a:solidFill>
                <a:schemeClr val="dk1"/>
              </a:solidFill>
              <a:latin typeface="Calibri"/>
              <a:ea typeface="Calibri"/>
              <a:cs typeface="Calibri"/>
              <a:sym typeface="Calibri"/>
            </a:endParaRPr>
          </a:p>
        </p:txBody>
      </p:sp>
      <p:sp>
        <p:nvSpPr>
          <p:cNvPr id="451" name="Google Shape;451;p56"/>
          <p:cNvSpPr/>
          <p:nvPr/>
        </p:nvSpPr>
        <p:spPr>
          <a:xfrm>
            <a:off x="5092526" y="1382390"/>
            <a:ext cx="3544342"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Consider a nipple shield as temporary relief. This can </a:t>
            </a:r>
            <a:endParaRPr sz="900"/>
          </a:p>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make breastfeeding easier for women with flat or </a:t>
            </a:r>
            <a:endParaRPr sz="900"/>
          </a:p>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Inverted nipples,  </a:t>
            </a:r>
            <a:endParaRPr sz="1100">
              <a:solidFill>
                <a:schemeClr val="dk1"/>
              </a:solidFill>
              <a:latin typeface="Calibri"/>
              <a:ea typeface="Calibri"/>
              <a:cs typeface="Calibri"/>
              <a:sym typeface="Calibri"/>
            </a:endParaRPr>
          </a:p>
        </p:txBody>
      </p:sp>
      <p:sp>
        <p:nvSpPr>
          <p:cNvPr id="452" name="Google Shape;452;p56"/>
          <p:cNvSpPr/>
          <p:nvPr/>
        </p:nvSpPr>
        <p:spPr>
          <a:xfrm>
            <a:off x="496119" y="2106216"/>
            <a:ext cx="318939" cy="318939"/>
          </a:xfrm>
          <a:prstGeom prst="roundRect">
            <a:avLst>
              <a:gd name="adj" fmla="val 18669"/>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53" name="Google Shape;453;p56"/>
          <p:cNvSpPr/>
          <p:nvPr/>
        </p:nvSpPr>
        <p:spPr>
          <a:xfrm>
            <a:off x="603647" y="2159348"/>
            <a:ext cx="103882" cy="212676"/>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700"/>
              <a:buFont typeface="Crimson Pro"/>
              <a:buNone/>
            </a:pPr>
            <a:r>
              <a:rPr lang="en" sz="1700" b="1">
                <a:solidFill>
                  <a:srgbClr val="443728"/>
                </a:solidFill>
                <a:latin typeface="Crimson Pro"/>
                <a:ea typeface="Crimson Pro"/>
                <a:cs typeface="Crimson Pro"/>
                <a:sym typeface="Crimson Pro"/>
              </a:rPr>
              <a:t>3</a:t>
            </a:r>
            <a:endParaRPr sz="1700">
              <a:solidFill>
                <a:schemeClr val="dk1"/>
              </a:solidFill>
              <a:latin typeface="Calibri"/>
              <a:ea typeface="Calibri"/>
              <a:cs typeface="Calibri"/>
              <a:sym typeface="Calibri"/>
            </a:endParaRPr>
          </a:p>
        </p:txBody>
      </p:sp>
      <p:sp>
        <p:nvSpPr>
          <p:cNvPr id="454" name="Google Shape;454;p56"/>
          <p:cNvSpPr/>
          <p:nvPr/>
        </p:nvSpPr>
        <p:spPr>
          <a:xfrm>
            <a:off x="956826" y="2106225"/>
            <a:ext cx="4684800" cy="221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Academy of Breastfeeding Medicine Recommendations </a:t>
            </a:r>
            <a:endParaRPr sz="1400">
              <a:solidFill>
                <a:schemeClr val="dk1"/>
              </a:solidFill>
              <a:latin typeface="Calibri"/>
              <a:ea typeface="Calibri"/>
              <a:cs typeface="Calibri"/>
              <a:sym typeface="Calibri"/>
            </a:endParaRPr>
          </a:p>
        </p:txBody>
      </p:sp>
      <p:pic>
        <p:nvPicPr>
          <p:cNvPr id="455" name="Google Shape;455;p56" descr="preencoded.png">
            <a:hlinkClick r:id="rId3"/>
          </p:cNvPr>
          <p:cNvPicPr preferRelativeResize="0"/>
          <p:nvPr/>
        </p:nvPicPr>
        <p:blipFill rotWithShape="1">
          <a:blip r:embed="rId4">
            <a:alphaModFix/>
          </a:blip>
          <a:srcRect/>
          <a:stretch/>
        </p:blipFill>
        <p:spPr>
          <a:xfrm>
            <a:off x="849525" y="3655775"/>
            <a:ext cx="7444948" cy="1381525"/>
          </a:xfrm>
          <a:prstGeom prst="rect">
            <a:avLst/>
          </a:prstGeom>
          <a:noFill/>
          <a:ln>
            <a:noFill/>
          </a:ln>
        </p:spPr>
      </p:pic>
      <p:sp>
        <p:nvSpPr>
          <p:cNvPr id="456" name="Google Shape;456;p56"/>
          <p:cNvSpPr/>
          <p:nvPr/>
        </p:nvSpPr>
        <p:spPr>
          <a:xfrm>
            <a:off x="956816" y="4073798"/>
            <a:ext cx="7691066"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p:txBody>
      </p:sp>
      <p:sp>
        <p:nvSpPr>
          <p:cNvPr id="457" name="Google Shape;457;p56"/>
          <p:cNvSpPr/>
          <p:nvPr/>
        </p:nvSpPr>
        <p:spPr>
          <a:xfrm>
            <a:off x="956825" y="2336300"/>
            <a:ext cx="5486100" cy="2268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To promote healing: </a:t>
            </a:r>
            <a:endParaRPr sz="900"/>
          </a:p>
          <a:p>
            <a:pPr marL="177800" marR="0" lvl="0" indent="-1841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Apply lanolin or other hypoallergenic nipple balm; breast milk also has natural healing properties and can be used </a:t>
            </a:r>
            <a:endParaRPr sz="900"/>
          </a:p>
          <a:p>
            <a:pPr marL="177800" marR="0" lvl="0" indent="-1841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Hydrogel pads can soothe cracked, irritated skin</a:t>
            </a:r>
            <a:endParaRPr sz="900"/>
          </a:p>
          <a:p>
            <a:pPr marL="177800" marR="0" lvl="0" indent="-1841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Ensure pump settings are not too high, or limit pumping during healing </a:t>
            </a:r>
            <a:endParaRPr sz="11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sp>
        <p:nvSpPr>
          <p:cNvPr id="463" name="Google Shape;463;p57"/>
          <p:cNvSpPr/>
          <p:nvPr/>
        </p:nvSpPr>
        <p:spPr>
          <a:xfrm>
            <a:off x="360388" y="283146"/>
            <a:ext cx="2574429" cy="321841"/>
          </a:xfrm>
          <a:prstGeom prst="rect">
            <a:avLst/>
          </a:prstGeom>
          <a:noFill/>
          <a:ln>
            <a:noFill/>
          </a:ln>
        </p:spPr>
        <p:txBody>
          <a:bodyPr spcFirstLastPara="1" wrap="square" lIns="0" tIns="0" rIns="0" bIns="0" anchor="t" anchorCtr="0">
            <a:noAutofit/>
          </a:bodyPr>
          <a:lstStyle/>
          <a:p>
            <a:pPr marL="0" marR="0" lvl="0" indent="0" algn="l" rtl="0">
              <a:lnSpc>
                <a:spcPct val="126562"/>
              </a:lnSpc>
              <a:spcBef>
                <a:spcPts val="0"/>
              </a:spcBef>
              <a:spcAft>
                <a:spcPts val="0"/>
              </a:spcAft>
              <a:buClr>
                <a:srgbClr val="443728"/>
              </a:buClr>
              <a:buSzPts val="2000"/>
              <a:buFont typeface="Crimson Pro"/>
              <a:buNone/>
            </a:pPr>
            <a:r>
              <a:rPr lang="en" sz="2000" b="1">
                <a:solidFill>
                  <a:srgbClr val="443728"/>
                </a:solidFill>
                <a:latin typeface="Crimson Pro"/>
                <a:ea typeface="Crimson Pro"/>
                <a:cs typeface="Crimson Pro"/>
                <a:sym typeface="Crimson Pro"/>
              </a:rPr>
              <a:t>Additional Resources </a:t>
            </a:r>
            <a:endParaRPr sz="2000">
              <a:solidFill>
                <a:schemeClr val="dk1"/>
              </a:solidFill>
              <a:latin typeface="Calibri"/>
              <a:ea typeface="Calibri"/>
              <a:cs typeface="Calibri"/>
              <a:sym typeface="Calibri"/>
            </a:endParaRPr>
          </a:p>
        </p:txBody>
      </p:sp>
      <p:sp>
        <p:nvSpPr>
          <p:cNvPr id="464" name="Google Shape;464;p57"/>
          <p:cNvSpPr/>
          <p:nvPr/>
        </p:nvSpPr>
        <p:spPr>
          <a:xfrm>
            <a:off x="4564856" y="810890"/>
            <a:ext cx="14288" cy="4051251"/>
          </a:xfrm>
          <a:prstGeom prst="roundRect">
            <a:avLst>
              <a:gd name="adj" fmla="val 302717"/>
            </a:avLst>
          </a:prstGeom>
          <a:solidFill>
            <a:srgbClr val="D1C8C6"/>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5" name="Google Shape;465;p57"/>
          <p:cNvSpPr/>
          <p:nvPr/>
        </p:nvSpPr>
        <p:spPr>
          <a:xfrm>
            <a:off x="4110075" y="1035323"/>
            <a:ext cx="360388" cy="14288"/>
          </a:xfrm>
          <a:prstGeom prst="roundRect">
            <a:avLst>
              <a:gd name="adj" fmla="val 302717"/>
            </a:avLst>
          </a:prstGeom>
          <a:solidFill>
            <a:srgbClr val="D1C8C6"/>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6" name="Google Shape;466;p57"/>
          <p:cNvSpPr/>
          <p:nvPr/>
        </p:nvSpPr>
        <p:spPr>
          <a:xfrm>
            <a:off x="4456174" y="926678"/>
            <a:ext cx="231651" cy="231651"/>
          </a:xfrm>
          <a:prstGeom prst="roundRect">
            <a:avLst>
              <a:gd name="adj" fmla="val 18671"/>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67" name="Google Shape;467;p57"/>
          <p:cNvSpPr/>
          <p:nvPr/>
        </p:nvSpPr>
        <p:spPr>
          <a:xfrm>
            <a:off x="4543090" y="965225"/>
            <a:ext cx="57820" cy="1544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200"/>
              <a:buFont typeface="Crimson Pro"/>
              <a:buNone/>
            </a:pPr>
            <a:r>
              <a:rPr lang="en" sz="1200" b="1">
                <a:solidFill>
                  <a:srgbClr val="443728"/>
                </a:solidFill>
                <a:latin typeface="Crimson Pro"/>
                <a:ea typeface="Crimson Pro"/>
                <a:cs typeface="Crimson Pro"/>
                <a:sym typeface="Crimson Pro"/>
              </a:rPr>
              <a:t>1</a:t>
            </a:r>
            <a:endParaRPr sz="1200">
              <a:solidFill>
                <a:schemeClr val="dk1"/>
              </a:solidFill>
              <a:latin typeface="Calibri"/>
              <a:ea typeface="Calibri"/>
              <a:cs typeface="Calibri"/>
              <a:sym typeface="Calibri"/>
            </a:endParaRPr>
          </a:p>
        </p:txBody>
      </p:sp>
      <p:sp>
        <p:nvSpPr>
          <p:cNvPr id="468" name="Google Shape;468;p57"/>
          <p:cNvSpPr/>
          <p:nvPr/>
        </p:nvSpPr>
        <p:spPr>
          <a:xfrm>
            <a:off x="2434531" y="913805"/>
            <a:ext cx="1571104" cy="160883"/>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443728"/>
              </a:buClr>
              <a:buSzPts val="1000"/>
              <a:buFont typeface="Crimson Pro"/>
              <a:buNone/>
            </a:pPr>
            <a:r>
              <a:rPr lang="en" sz="1000" b="1">
                <a:solidFill>
                  <a:srgbClr val="443728"/>
                </a:solidFill>
                <a:latin typeface="Crimson Pro"/>
                <a:ea typeface="Crimson Pro"/>
                <a:cs typeface="Crimson Pro"/>
                <a:sym typeface="Crimson Pro"/>
              </a:rPr>
              <a:t>AAP Breastfeeding Resources</a:t>
            </a:r>
            <a:endParaRPr sz="1000">
              <a:solidFill>
                <a:schemeClr val="dk1"/>
              </a:solidFill>
              <a:latin typeface="Calibri"/>
              <a:ea typeface="Calibri"/>
              <a:cs typeface="Calibri"/>
              <a:sym typeface="Calibri"/>
            </a:endParaRPr>
          </a:p>
        </p:txBody>
      </p:sp>
      <p:pic>
        <p:nvPicPr>
          <p:cNvPr id="469" name="Google Shape;469;p57" descr="preencoded.png">
            <a:hlinkClick r:id="rId3"/>
          </p:cNvPr>
          <p:cNvPicPr preferRelativeResize="0"/>
          <p:nvPr/>
        </p:nvPicPr>
        <p:blipFill rotWithShape="1">
          <a:blip r:embed="rId4">
            <a:alphaModFix/>
          </a:blip>
          <a:srcRect/>
          <a:stretch/>
        </p:blipFill>
        <p:spPr>
          <a:xfrm>
            <a:off x="360387" y="1190476"/>
            <a:ext cx="2647801" cy="1875086"/>
          </a:xfrm>
          <a:prstGeom prst="rect">
            <a:avLst/>
          </a:prstGeom>
          <a:noFill/>
          <a:ln>
            <a:noFill/>
          </a:ln>
        </p:spPr>
      </p:pic>
      <p:sp>
        <p:nvSpPr>
          <p:cNvPr id="470" name="Google Shape;470;p57"/>
          <p:cNvSpPr/>
          <p:nvPr/>
        </p:nvSpPr>
        <p:spPr>
          <a:xfrm>
            <a:off x="4673538" y="1550119"/>
            <a:ext cx="360388" cy="14288"/>
          </a:xfrm>
          <a:prstGeom prst="roundRect">
            <a:avLst>
              <a:gd name="adj" fmla="val 302717"/>
            </a:avLst>
          </a:prstGeom>
          <a:solidFill>
            <a:srgbClr val="D1C8C6"/>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1" name="Google Shape;471;p57"/>
          <p:cNvSpPr/>
          <p:nvPr/>
        </p:nvSpPr>
        <p:spPr>
          <a:xfrm>
            <a:off x="4456174" y="1441475"/>
            <a:ext cx="231651" cy="231651"/>
          </a:xfrm>
          <a:prstGeom prst="roundRect">
            <a:avLst>
              <a:gd name="adj" fmla="val 18671"/>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2" name="Google Shape;472;p57"/>
          <p:cNvSpPr/>
          <p:nvPr/>
        </p:nvSpPr>
        <p:spPr>
          <a:xfrm>
            <a:off x="4532598" y="1480021"/>
            <a:ext cx="78730" cy="1544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200"/>
              <a:buFont typeface="Crimson Pro"/>
              <a:buNone/>
            </a:pPr>
            <a:r>
              <a:rPr lang="en" sz="1200" b="1">
                <a:solidFill>
                  <a:srgbClr val="443728"/>
                </a:solidFill>
                <a:latin typeface="Crimson Pro"/>
                <a:ea typeface="Crimson Pro"/>
                <a:cs typeface="Crimson Pro"/>
                <a:sym typeface="Crimson Pro"/>
              </a:rPr>
              <a:t>2</a:t>
            </a:r>
            <a:endParaRPr sz="1200">
              <a:solidFill>
                <a:schemeClr val="dk1"/>
              </a:solidFill>
              <a:latin typeface="Calibri"/>
              <a:ea typeface="Calibri"/>
              <a:cs typeface="Calibri"/>
              <a:sym typeface="Calibri"/>
            </a:endParaRPr>
          </a:p>
        </p:txBody>
      </p:sp>
      <p:sp>
        <p:nvSpPr>
          <p:cNvPr id="473" name="Google Shape;473;p57"/>
          <p:cNvSpPr/>
          <p:nvPr/>
        </p:nvSpPr>
        <p:spPr>
          <a:xfrm>
            <a:off x="5138366" y="1428601"/>
            <a:ext cx="1409551" cy="160883"/>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000"/>
              <a:buFont typeface="Crimson Pro"/>
              <a:buNone/>
            </a:pPr>
            <a:r>
              <a:rPr lang="en" sz="1000" b="1">
                <a:solidFill>
                  <a:srgbClr val="443728"/>
                </a:solidFill>
                <a:latin typeface="Crimson Pro"/>
                <a:ea typeface="Crimson Pro"/>
                <a:cs typeface="Crimson Pro"/>
                <a:sym typeface="Crimson Pro"/>
              </a:rPr>
              <a:t>CDC Breastfeeding Basics </a:t>
            </a:r>
            <a:endParaRPr sz="1000">
              <a:solidFill>
                <a:schemeClr val="dk1"/>
              </a:solidFill>
              <a:latin typeface="Calibri"/>
              <a:ea typeface="Calibri"/>
              <a:cs typeface="Calibri"/>
              <a:sym typeface="Calibri"/>
            </a:endParaRPr>
          </a:p>
        </p:txBody>
      </p:sp>
      <p:pic>
        <p:nvPicPr>
          <p:cNvPr id="474" name="Google Shape;474;p57" descr="preencoded.png">
            <a:hlinkClick r:id="rId5"/>
          </p:cNvPr>
          <p:cNvPicPr preferRelativeResize="0"/>
          <p:nvPr/>
        </p:nvPicPr>
        <p:blipFill rotWithShape="1">
          <a:blip r:embed="rId6">
            <a:alphaModFix/>
          </a:blip>
          <a:srcRect/>
          <a:stretch/>
        </p:blipFill>
        <p:spPr>
          <a:xfrm>
            <a:off x="5138366" y="1705272"/>
            <a:ext cx="2647801" cy="1875086"/>
          </a:xfrm>
          <a:prstGeom prst="rect">
            <a:avLst/>
          </a:prstGeom>
          <a:noFill/>
          <a:ln>
            <a:noFill/>
          </a:ln>
        </p:spPr>
      </p:pic>
      <p:sp>
        <p:nvSpPr>
          <p:cNvPr id="475" name="Google Shape;475;p57"/>
          <p:cNvSpPr/>
          <p:nvPr/>
        </p:nvSpPr>
        <p:spPr>
          <a:xfrm>
            <a:off x="4110075" y="3495824"/>
            <a:ext cx="360388" cy="14288"/>
          </a:xfrm>
          <a:prstGeom prst="roundRect">
            <a:avLst>
              <a:gd name="adj" fmla="val 302717"/>
            </a:avLst>
          </a:prstGeom>
          <a:solidFill>
            <a:srgbClr val="D1C8C6"/>
          </a:solidFill>
          <a:ln>
            <a:noFill/>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6" name="Google Shape;476;p57"/>
          <p:cNvSpPr/>
          <p:nvPr/>
        </p:nvSpPr>
        <p:spPr>
          <a:xfrm>
            <a:off x="4456174" y="3387179"/>
            <a:ext cx="231651" cy="231651"/>
          </a:xfrm>
          <a:prstGeom prst="roundRect">
            <a:avLst>
              <a:gd name="adj" fmla="val 18671"/>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477" name="Google Shape;477;p57"/>
          <p:cNvSpPr/>
          <p:nvPr/>
        </p:nvSpPr>
        <p:spPr>
          <a:xfrm>
            <a:off x="4534235" y="3425726"/>
            <a:ext cx="75456" cy="154484"/>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Clr>
                <a:srgbClr val="443728"/>
              </a:buClr>
              <a:buSzPts val="1200"/>
              <a:buFont typeface="Crimson Pro"/>
              <a:buNone/>
            </a:pPr>
            <a:r>
              <a:rPr lang="en" sz="1200" b="1">
                <a:solidFill>
                  <a:srgbClr val="443728"/>
                </a:solidFill>
                <a:latin typeface="Crimson Pro"/>
                <a:ea typeface="Crimson Pro"/>
                <a:cs typeface="Crimson Pro"/>
                <a:sym typeface="Crimson Pro"/>
              </a:rPr>
              <a:t>3</a:t>
            </a:r>
            <a:endParaRPr sz="1200">
              <a:solidFill>
                <a:schemeClr val="dk1"/>
              </a:solidFill>
              <a:latin typeface="Calibri"/>
              <a:ea typeface="Calibri"/>
              <a:cs typeface="Calibri"/>
              <a:sym typeface="Calibri"/>
            </a:endParaRPr>
          </a:p>
        </p:txBody>
      </p:sp>
      <p:sp>
        <p:nvSpPr>
          <p:cNvPr id="478" name="Google Shape;478;p57"/>
          <p:cNvSpPr/>
          <p:nvPr/>
        </p:nvSpPr>
        <p:spPr>
          <a:xfrm>
            <a:off x="2718420" y="3374306"/>
            <a:ext cx="1287214" cy="160883"/>
          </a:xfrm>
          <a:prstGeom prst="rect">
            <a:avLst/>
          </a:prstGeom>
          <a:noFill/>
          <a:ln>
            <a:noFill/>
          </a:ln>
        </p:spPr>
        <p:txBody>
          <a:bodyPr spcFirstLastPara="1" wrap="square" lIns="0" tIns="0" rIns="0" bIns="0" anchor="t" anchorCtr="0">
            <a:noAutofit/>
          </a:bodyPr>
          <a:lstStyle/>
          <a:p>
            <a:pPr marL="0" marR="0" lvl="0" indent="0" algn="r" rtl="0">
              <a:lnSpc>
                <a:spcPct val="125000"/>
              </a:lnSpc>
              <a:spcBef>
                <a:spcPts val="0"/>
              </a:spcBef>
              <a:spcAft>
                <a:spcPts val="0"/>
              </a:spcAft>
              <a:buClr>
                <a:srgbClr val="443728"/>
              </a:buClr>
              <a:buSzPts val="1000"/>
              <a:buFont typeface="Crimson Pro"/>
              <a:buNone/>
            </a:pPr>
            <a:r>
              <a:rPr lang="en" sz="1000" b="1">
                <a:solidFill>
                  <a:srgbClr val="443728"/>
                </a:solidFill>
                <a:latin typeface="Crimson Pro"/>
                <a:ea typeface="Crimson Pro"/>
                <a:cs typeface="Crimson Pro"/>
                <a:sym typeface="Crimson Pro"/>
              </a:rPr>
              <a:t>La Leche League: </a:t>
            </a:r>
            <a:r>
              <a:rPr lang="en" sz="1000" b="1" u="sng">
                <a:solidFill>
                  <a:schemeClr val="hlink"/>
                </a:solidFill>
                <a:latin typeface="Crimson Pro"/>
                <a:ea typeface="Crimson Pro"/>
                <a:cs typeface="Crimson Pro"/>
                <a:sym typeface="Crimson Pro"/>
                <a:hlinkClick r:id="rId7"/>
              </a:rPr>
              <a:t>Home</a:t>
            </a:r>
            <a:endParaRPr sz="1000">
              <a:solidFill>
                <a:schemeClr val="dk1"/>
              </a:solidFill>
              <a:latin typeface="Calibri"/>
              <a:ea typeface="Calibri"/>
              <a:cs typeface="Calibri"/>
              <a:sym typeface="Calibri"/>
            </a:endParaRPr>
          </a:p>
        </p:txBody>
      </p:sp>
      <p:sp>
        <p:nvSpPr>
          <p:cNvPr id="479" name="Google Shape;479;p57"/>
          <p:cNvSpPr/>
          <p:nvPr/>
        </p:nvSpPr>
        <p:spPr>
          <a:xfrm>
            <a:off x="360388" y="3596952"/>
            <a:ext cx="3645248" cy="164753"/>
          </a:xfrm>
          <a:prstGeom prst="rect">
            <a:avLst/>
          </a:prstGeom>
          <a:noFill/>
          <a:ln>
            <a:noFill/>
          </a:ln>
        </p:spPr>
        <p:txBody>
          <a:bodyPr spcFirstLastPara="1" wrap="square" lIns="0" tIns="0" rIns="0" bIns="0" anchor="t" anchorCtr="0">
            <a:noAutofit/>
          </a:bodyPr>
          <a:lstStyle/>
          <a:p>
            <a:pPr marL="0" marR="0" lvl="0" indent="0" algn="r" rtl="0">
              <a:lnSpc>
                <a:spcPct val="164000"/>
              </a:lnSpc>
              <a:spcBef>
                <a:spcPts val="0"/>
              </a:spcBef>
              <a:spcAft>
                <a:spcPts val="0"/>
              </a:spcAft>
              <a:buClr>
                <a:schemeClr val="dk1"/>
              </a:buClr>
              <a:buSzPts val="800"/>
              <a:buFont typeface="Calibri"/>
              <a:buNone/>
            </a:pPr>
            <a:endParaRPr sz="800">
              <a:solidFill>
                <a:schemeClr val="dk1"/>
              </a:solidFill>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83"/>
        <p:cNvGrpSpPr/>
        <p:nvPr/>
      </p:nvGrpSpPr>
      <p:grpSpPr>
        <a:xfrm>
          <a:off x="0" y="0"/>
          <a:ext cx="0" cy="0"/>
          <a:chOff x="0" y="0"/>
          <a:chExt cx="0" cy="0"/>
        </a:xfrm>
      </p:grpSpPr>
      <p:sp>
        <p:nvSpPr>
          <p:cNvPr id="484" name="Google Shape;484;p58"/>
          <p:cNvSpPr txBox="1"/>
          <p:nvPr/>
        </p:nvSpPr>
        <p:spPr>
          <a:xfrm>
            <a:off x="862649" y="376651"/>
            <a:ext cx="2717400" cy="411600"/>
          </a:xfrm>
          <a:prstGeom prst="rect">
            <a:avLst/>
          </a:prstGeom>
          <a:noFill/>
          <a:ln>
            <a:noFill/>
          </a:ln>
        </p:spPr>
        <p:txBody>
          <a:bodyPr spcFirstLastPara="1" wrap="square" lIns="57150" tIns="28575" rIns="57150" bIns="28575" anchor="t" anchorCtr="0">
            <a:spAutoFit/>
          </a:bodyPr>
          <a:lstStyle/>
          <a:p>
            <a:pPr marL="0" marR="0" lvl="0" indent="0" algn="l" rtl="0">
              <a:spcBef>
                <a:spcPts val="0"/>
              </a:spcBef>
              <a:spcAft>
                <a:spcPts val="0"/>
              </a:spcAft>
              <a:buNone/>
            </a:pPr>
            <a:r>
              <a:rPr lang="en" sz="2300">
                <a:solidFill>
                  <a:schemeClr val="dk1"/>
                </a:solidFill>
                <a:latin typeface="Libre Franklin Medium"/>
                <a:ea typeface="Libre Franklin Medium"/>
                <a:cs typeface="Libre Franklin Medium"/>
                <a:sym typeface="Libre Franklin Medium"/>
              </a:rPr>
              <a:t>Case</a:t>
            </a:r>
            <a:endParaRPr sz="900"/>
          </a:p>
        </p:txBody>
      </p:sp>
      <p:sp>
        <p:nvSpPr>
          <p:cNvPr id="485" name="Google Shape;485;p58"/>
          <p:cNvSpPr txBox="1"/>
          <p:nvPr/>
        </p:nvSpPr>
        <p:spPr>
          <a:xfrm>
            <a:off x="862641" y="992941"/>
            <a:ext cx="7321800" cy="3646800"/>
          </a:xfrm>
          <a:prstGeom prst="rect">
            <a:avLst/>
          </a:prstGeom>
          <a:solidFill>
            <a:srgbClr val="EBE2E0"/>
          </a:solidFill>
          <a:ln>
            <a:noFill/>
          </a:ln>
        </p:spPr>
        <p:txBody>
          <a:bodyPr spcFirstLastPara="1" wrap="square" lIns="57150" tIns="28575" rIns="57150" bIns="28575" anchor="t" anchorCtr="0">
            <a:spAutoFit/>
          </a:bodyPr>
          <a:lstStyle/>
          <a:p>
            <a:pPr marL="0" lvl="0" indent="0" algn="l" rtl="0">
              <a:lnSpc>
                <a:spcPct val="115000"/>
              </a:lnSpc>
              <a:spcBef>
                <a:spcPts val="1100"/>
              </a:spcBef>
              <a:spcAft>
                <a:spcPts val="0"/>
              </a:spcAft>
              <a:buClr>
                <a:schemeClr val="dk1"/>
              </a:buClr>
              <a:buSzPts val="1100"/>
              <a:buFont typeface="Arial"/>
              <a:buNone/>
            </a:pPr>
            <a:r>
              <a:rPr lang="en" sz="1200">
                <a:solidFill>
                  <a:srgbClr val="202124"/>
                </a:solidFill>
                <a:latin typeface="Open Sans"/>
                <a:ea typeface="Open Sans"/>
                <a:cs typeface="Open Sans"/>
                <a:sym typeface="Open Sans"/>
              </a:rPr>
              <a:t>Maria, a 32-year-old mother, presents with her 2-week-old infant, Lucas, to your pediatric clinic. Lucas was born at term via an uncomplicated vaginal delivery and has been exclusively breastfed since birth. Maria is concerned because Lucas has not regained his birth weight and seems to be crying more frequently.</a:t>
            </a:r>
            <a:endParaRPr sz="1200">
              <a:solidFill>
                <a:srgbClr val="202124"/>
              </a:solidFill>
              <a:latin typeface="Open Sans"/>
              <a:ea typeface="Open Sans"/>
              <a:cs typeface="Open Sans"/>
              <a:sym typeface="Open Sans"/>
            </a:endParaRPr>
          </a:p>
          <a:p>
            <a:pPr marL="0" lvl="0" indent="0" algn="l" rtl="0">
              <a:lnSpc>
                <a:spcPct val="115000"/>
              </a:lnSpc>
              <a:spcBef>
                <a:spcPts val="1100"/>
              </a:spcBef>
              <a:spcAft>
                <a:spcPts val="0"/>
              </a:spcAft>
              <a:buClr>
                <a:schemeClr val="dk1"/>
              </a:buClr>
              <a:buSzPts val="1100"/>
              <a:buFont typeface="Arial"/>
              <a:buNone/>
            </a:pPr>
            <a:r>
              <a:rPr lang="en" sz="1200">
                <a:solidFill>
                  <a:srgbClr val="202124"/>
                </a:solidFill>
                <a:latin typeface="Open Sans"/>
                <a:ea typeface="Open Sans"/>
                <a:cs typeface="Open Sans"/>
                <a:sym typeface="Open Sans"/>
              </a:rPr>
              <a:t>Birth weight: 3.6 kg</a:t>
            </a:r>
            <a:endParaRPr sz="1200">
              <a:solidFill>
                <a:srgbClr val="202124"/>
              </a:solidFill>
              <a:latin typeface="Open Sans"/>
              <a:ea typeface="Open Sans"/>
              <a:cs typeface="Open Sans"/>
              <a:sym typeface="Open Sans"/>
            </a:endParaRPr>
          </a:p>
          <a:p>
            <a:pPr marL="0" lvl="0" indent="0" algn="l" rtl="0">
              <a:lnSpc>
                <a:spcPct val="115000"/>
              </a:lnSpc>
              <a:spcBef>
                <a:spcPts val="1100"/>
              </a:spcBef>
              <a:spcAft>
                <a:spcPts val="0"/>
              </a:spcAft>
              <a:buClr>
                <a:schemeClr val="dk1"/>
              </a:buClr>
              <a:buSzPts val="1100"/>
              <a:buFont typeface="Arial"/>
              <a:buNone/>
            </a:pPr>
            <a:r>
              <a:rPr lang="en" sz="1200">
                <a:solidFill>
                  <a:srgbClr val="202124"/>
                </a:solidFill>
                <a:latin typeface="Open Sans"/>
                <a:ea typeface="Open Sans"/>
                <a:cs typeface="Open Sans"/>
                <a:sym typeface="Open Sans"/>
              </a:rPr>
              <a:t>Current weight: 3.45 kg</a:t>
            </a:r>
            <a:endParaRPr sz="1200">
              <a:solidFill>
                <a:srgbClr val="202124"/>
              </a:solidFill>
              <a:latin typeface="Open Sans"/>
              <a:ea typeface="Open Sans"/>
              <a:cs typeface="Open Sans"/>
              <a:sym typeface="Open Sans"/>
            </a:endParaRPr>
          </a:p>
          <a:p>
            <a:pPr marL="0" lvl="0" indent="0" algn="l" rtl="0">
              <a:lnSpc>
                <a:spcPct val="115000"/>
              </a:lnSpc>
              <a:spcBef>
                <a:spcPts val="1100"/>
              </a:spcBef>
              <a:spcAft>
                <a:spcPts val="0"/>
              </a:spcAft>
              <a:buClr>
                <a:schemeClr val="dk1"/>
              </a:buClr>
              <a:buSzPts val="1100"/>
              <a:buFont typeface="Arial"/>
              <a:buNone/>
            </a:pPr>
            <a:r>
              <a:rPr lang="en" sz="1200">
                <a:solidFill>
                  <a:srgbClr val="202124"/>
                </a:solidFill>
                <a:latin typeface="Open Sans"/>
                <a:ea typeface="Open Sans"/>
                <a:cs typeface="Open Sans"/>
                <a:sym typeface="Open Sans"/>
              </a:rPr>
              <a:t>Maria mentions that breastfeeding has been challenging. She reports the following:</a:t>
            </a:r>
            <a:endParaRPr sz="1200">
              <a:solidFill>
                <a:srgbClr val="202124"/>
              </a:solidFill>
              <a:latin typeface="Open Sans"/>
              <a:ea typeface="Open Sans"/>
              <a:cs typeface="Open Sans"/>
              <a:sym typeface="Open Sans"/>
            </a:endParaRPr>
          </a:p>
          <a:p>
            <a:pPr marL="0" lvl="0" indent="0" algn="l" rtl="0">
              <a:lnSpc>
                <a:spcPct val="115000"/>
              </a:lnSpc>
              <a:spcBef>
                <a:spcPts val="1100"/>
              </a:spcBef>
              <a:spcAft>
                <a:spcPts val="0"/>
              </a:spcAft>
              <a:buClr>
                <a:schemeClr val="dk1"/>
              </a:buClr>
              <a:buSzPts val="1100"/>
              <a:buFont typeface="Arial"/>
              <a:buNone/>
            </a:pPr>
            <a:r>
              <a:rPr lang="en" sz="1200">
                <a:solidFill>
                  <a:srgbClr val="202124"/>
                </a:solidFill>
                <a:latin typeface="Open Sans"/>
                <a:ea typeface="Open Sans"/>
                <a:cs typeface="Open Sans"/>
                <a:sym typeface="Open Sans"/>
              </a:rPr>
              <a:t>• Lucas latches for 10-15 minutes but often falls asleep at the breast.</a:t>
            </a:r>
            <a:endParaRPr sz="1200">
              <a:solidFill>
                <a:srgbClr val="202124"/>
              </a:solidFill>
              <a:latin typeface="Open Sans"/>
              <a:ea typeface="Open Sans"/>
              <a:cs typeface="Open Sans"/>
              <a:sym typeface="Open Sans"/>
            </a:endParaRPr>
          </a:p>
          <a:p>
            <a:pPr marL="0" lvl="0" indent="0" algn="l" rtl="0">
              <a:lnSpc>
                <a:spcPct val="115000"/>
              </a:lnSpc>
              <a:spcBef>
                <a:spcPts val="1100"/>
              </a:spcBef>
              <a:spcAft>
                <a:spcPts val="0"/>
              </a:spcAft>
              <a:buClr>
                <a:schemeClr val="dk1"/>
              </a:buClr>
              <a:buSzPts val="1100"/>
              <a:buFont typeface="Arial"/>
              <a:buNone/>
            </a:pPr>
            <a:r>
              <a:rPr lang="en" sz="1200">
                <a:solidFill>
                  <a:srgbClr val="202124"/>
                </a:solidFill>
                <a:latin typeface="Open Sans"/>
                <a:ea typeface="Open Sans"/>
                <a:cs typeface="Open Sans"/>
                <a:sym typeface="Open Sans"/>
              </a:rPr>
              <a:t>• She has experienced nipple pain and sometimes sees cracks or bleeding.</a:t>
            </a:r>
            <a:endParaRPr sz="1200">
              <a:solidFill>
                <a:srgbClr val="202124"/>
              </a:solidFill>
              <a:latin typeface="Open Sans"/>
              <a:ea typeface="Open Sans"/>
              <a:cs typeface="Open Sans"/>
              <a:sym typeface="Open Sans"/>
            </a:endParaRPr>
          </a:p>
          <a:p>
            <a:pPr marL="0" lvl="0" indent="0" algn="l" rtl="0">
              <a:lnSpc>
                <a:spcPct val="115000"/>
              </a:lnSpc>
              <a:spcBef>
                <a:spcPts val="1100"/>
              </a:spcBef>
              <a:spcAft>
                <a:spcPts val="0"/>
              </a:spcAft>
              <a:buSzPts val="1100"/>
              <a:buNone/>
            </a:pPr>
            <a:r>
              <a:rPr lang="en" sz="1200">
                <a:solidFill>
                  <a:srgbClr val="202124"/>
                </a:solidFill>
                <a:latin typeface="Open Sans"/>
                <a:ea typeface="Open Sans"/>
                <a:cs typeface="Open Sans"/>
                <a:sym typeface="Open Sans"/>
              </a:rPr>
              <a:t>• She’s unsure if Lucas is getting enough milk because her breasts don’t feel “full” anymore.</a:t>
            </a:r>
            <a:endParaRPr sz="1900">
              <a:solidFill>
                <a:schemeClr val="dk1"/>
              </a:solidFill>
              <a:latin typeface="Open Sans"/>
              <a:ea typeface="Open Sans"/>
              <a:cs typeface="Open Sans"/>
              <a:sym typeface="Open Sans"/>
            </a:endParaRPr>
          </a:p>
          <a:p>
            <a:pPr marL="0" marR="0" lvl="0" indent="0" algn="l" rtl="0">
              <a:spcBef>
                <a:spcPts val="1100"/>
              </a:spcBef>
              <a:spcAft>
                <a:spcPts val="0"/>
              </a:spcAft>
              <a:buNone/>
            </a:pPr>
            <a:r>
              <a:rPr lang="en" sz="1300">
                <a:solidFill>
                  <a:schemeClr val="dk1"/>
                </a:solidFill>
                <a:latin typeface="Open Sans"/>
                <a:ea typeface="Open Sans"/>
                <a:cs typeface="Open Sans"/>
                <a:sym typeface="Open Sans"/>
              </a:rPr>
              <a:t>Link to case </a:t>
            </a:r>
            <a:r>
              <a:rPr lang="en" sz="1300" u="sng">
                <a:solidFill>
                  <a:schemeClr val="hlink"/>
                </a:solidFill>
                <a:latin typeface="Open Sans"/>
                <a:ea typeface="Open Sans"/>
                <a:cs typeface="Open Sans"/>
                <a:sym typeface="Open Sans"/>
                <a:hlinkClick r:id="rId3"/>
              </a:rPr>
              <a:t>HERE</a:t>
            </a:r>
            <a:endParaRPr sz="1300">
              <a:solidFill>
                <a:schemeClr val="dk1"/>
              </a:solidFill>
              <a:latin typeface="Open Sans"/>
              <a:ea typeface="Open Sans"/>
              <a:cs typeface="Open Sans"/>
              <a:sym typeface="Open Sans"/>
            </a:endParaRPr>
          </a:p>
          <a:p>
            <a:pPr marL="0" marR="0" lvl="0" indent="0" algn="l" rtl="0">
              <a:spcBef>
                <a:spcPts val="0"/>
              </a:spcBef>
              <a:spcAft>
                <a:spcPts val="0"/>
              </a:spcAft>
              <a:buNone/>
            </a:pPr>
            <a:endParaRPr sz="1800">
              <a:solidFill>
                <a:schemeClr val="dk1"/>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89"/>
        <p:cNvGrpSpPr/>
        <p:nvPr/>
      </p:nvGrpSpPr>
      <p:grpSpPr>
        <a:xfrm>
          <a:off x="0" y="0"/>
          <a:ext cx="0" cy="0"/>
          <a:chOff x="0" y="0"/>
          <a:chExt cx="0" cy="0"/>
        </a:xfrm>
      </p:grpSpPr>
      <p:sp>
        <p:nvSpPr>
          <p:cNvPr id="490" name="Google Shape;490;p59"/>
          <p:cNvSpPr/>
          <p:nvPr/>
        </p:nvSpPr>
        <p:spPr>
          <a:xfrm>
            <a:off x="2335295" y="1880150"/>
            <a:ext cx="5493600" cy="443100"/>
          </a:xfrm>
          <a:prstGeom prst="rect">
            <a:avLst/>
          </a:prstGeom>
          <a:noFill/>
          <a:ln>
            <a:noFill/>
          </a:ln>
        </p:spPr>
        <p:txBody>
          <a:bodyPr spcFirstLastPara="1" wrap="square" lIns="0" tIns="0" rIns="0" bIns="0" anchor="t" anchorCtr="0">
            <a:noAutofit/>
          </a:bodyPr>
          <a:lstStyle/>
          <a:p>
            <a:pPr marL="0" marR="0" lvl="0" indent="0" algn="l" rtl="0">
              <a:lnSpc>
                <a:spcPct val="84090"/>
              </a:lnSpc>
              <a:spcBef>
                <a:spcPts val="0"/>
              </a:spcBef>
              <a:spcAft>
                <a:spcPts val="0"/>
              </a:spcAft>
              <a:buClr>
                <a:srgbClr val="443728"/>
              </a:buClr>
              <a:buSzPts val="4100"/>
              <a:buFont typeface="Crimson Pro"/>
              <a:buNone/>
            </a:pPr>
            <a:r>
              <a:rPr lang="en" sz="4100" b="1">
                <a:solidFill>
                  <a:srgbClr val="443728"/>
                </a:solidFill>
                <a:latin typeface="Crimson Pro"/>
                <a:ea typeface="Crimson Pro"/>
                <a:cs typeface="Crimson Pro"/>
                <a:sym typeface="Crimson Pro"/>
              </a:rPr>
              <a:t>Additional Resources</a:t>
            </a:r>
            <a:endParaRPr sz="4100">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60" descr="preencoded.png"/>
          <p:cNvPicPr preferRelativeResize="0"/>
          <p:nvPr/>
        </p:nvPicPr>
        <p:blipFill rotWithShape="1">
          <a:blip r:embed="rId3">
            <a:alphaModFix/>
          </a:blip>
          <a:srcRect/>
          <a:stretch/>
        </p:blipFill>
        <p:spPr>
          <a:xfrm>
            <a:off x="5715000" y="0"/>
            <a:ext cx="3429000" cy="5143500"/>
          </a:xfrm>
          <a:prstGeom prst="rect">
            <a:avLst/>
          </a:prstGeom>
          <a:noFill/>
          <a:ln>
            <a:noFill/>
          </a:ln>
        </p:spPr>
      </p:pic>
      <p:sp>
        <p:nvSpPr>
          <p:cNvPr id="497" name="Google Shape;497;p60"/>
          <p:cNvSpPr/>
          <p:nvPr/>
        </p:nvSpPr>
        <p:spPr>
          <a:xfrm>
            <a:off x="496119" y="701055"/>
            <a:ext cx="4722763" cy="1328961"/>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Academy of Breastfeeding Medicine: Anatomy and Physiology of Lactation</a:t>
            </a:r>
            <a:endParaRPr sz="2000">
              <a:solidFill>
                <a:schemeClr val="dk1"/>
              </a:solidFill>
              <a:latin typeface="Calibri"/>
              <a:ea typeface="Calibri"/>
              <a:cs typeface="Calibri"/>
              <a:sym typeface="Calibri"/>
            </a:endParaRPr>
          </a:p>
        </p:txBody>
      </p:sp>
      <p:sp>
        <p:nvSpPr>
          <p:cNvPr id="498" name="Google Shape;498;p60"/>
          <p:cNvSpPr/>
          <p:nvPr/>
        </p:nvSpPr>
        <p:spPr>
          <a:xfrm>
            <a:off x="496119" y="2242617"/>
            <a:ext cx="472276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This video reviews the anatomy and physiology of lactation. </a:t>
            </a:r>
            <a:endParaRPr sz="1100">
              <a:solidFill>
                <a:schemeClr val="dk1"/>
              </a:solidFill>
              <a:latin typeface="Calibri"/>
              <a:ea typeface="Calibri"/>
              <a:cs typeface="Calibri"/>
              <a:sym typeface="Calibri"/>
            </a:endParaRPr>
          </a:p>
        </p:txBody>
      </p:sp>
      <p:pic>
        <p:nvPicPr>
          <p:cNvPr id="499" name="Google Shape;499;p60" descr="preencoded.png">
            <a:hlinkClick r:id="rId4"/>
          </p:cNvPr>
          <p:cNvPicPr preferRelativeResize="0"/>
          <p:nvPr/>
        </p:nvPicPr>
        <p:blipFill rotWithShape="1">
          <a:blip r:embed="rId5">
            <a:alphaModFix/>
          </a:blip>
          <a:srcRect/>
          <a:stretch/>
        </p:blipFill>
        <p:spPr>
          <a:xfrm>
            <a:off x="496119" y="2628900"/>
            <a:ext cx="4722763" cy="1427188"/>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p61"/>
          <p:cNvSpPr/>
          <p:nvPr/>
        </p:nvSpPr>
        <p:spPr>
          <a:xfrm>
            <a:off x="496119" y="1214958"/>
            <a:ext cx="7544768" cy="354360"/>
          </a:xfrm>
          <a:prstGeom prst="rect">
            <a:avLst/>
          </a:prstGeom>
          <a:noFill/>
          <a:ln>
            <a:noFill/>
          </a:ln>
        </p:spPr>
        <p:txBody>
          <a:bodyPr spcFirstLastPara="1" wrap="square" lIns="0" tIns="0" rIns="0" bIns="0" anchor="t" anchorCtr="0">
            <a:noAutofit/>
          </a:bodyPr>
          <a:lstStyle/>
          <a:p>
            <a:pPr marL="0" marR="0" lvl="0" indent="0" algn="l" rtl="0">
              <a:lnSpc>
                <a:spcPct val="125352"/>
              </a:lnSpc>
              <a:spcBef>
                <a:spcPts val="0"/>
              </a:spcBef>
              <a:spcAft>
                <a:spcPts val="0"/>
              </a:spcAft>
              <a:buClr>
                <a:srgbClr val="443728"/>
              </a:buClr>
              <a:buSzPts val="2200"/>
              <a:buFont typeface="Crimson Pro"/>
              <a:buNone/>
            </a:pPr>
            <a:r>
              <a:rPr lang="en" sz="2200" b="1">
                <a:solidFill>
                  <a:srgbClr val="443728"/>
                </a:solidFill>
                <a:latin typeface="Crimson Pro"/>
                <a:ea typeface="Crimson Pro"/>
                <a:cs typeface="Crimson Pro"/>
                <a:sym typeface="Crimson Pro"/>
              </a:rPr>
              <a:t>Academy of Breastfeeding Medicine: Risks of Not Breastfeeding</a:t>
            </a:r>
            <a:endParaRPr sz="2200">
              <a:solidFill>
                <a:schemeClr val="dk1"/>
              </a:solidFill>
              <a:latin typeface="Calibri"/>
              <a:ea typeface="Calibri"/>
              <a:cs typeface="Calibri"/>
              <a:sym typeface="Calibri"/>
            </a:endParaRPr>
          </a:p>
        </p:txBody>
      </p:sp>
      <p:sp>
        <p:nvSpPr>
          <p:cNvPr id="506" name="Google Shape;506;p61"/>
          <p:cNvSpPr/>
          <p:nvPr/>
        </p:nvSpPr>
        <p:spPr>
          <a:xfrm>
            <a:off x="496119" y="1728788"/>
            <a:ext cx="815176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The Academy of Breastfeeding Medicine (ABM) reviews benefits of breastfeeding for mom and baby. </a:t>
            </a:r>
            <a:endParaRPr sz="1100">
              <a:solidFill>
                <a:schemeClr val="dk1"/>
              </a:solidFill>
              <a:latin typeface="Calibri"/>
              <a:ea typeface="Calibri"/>
              <a:cs typeface="Calibri"/>
              <a:sym typeface="Calibri"/>
            </a:endParaRPr>
          </a:p>
        </p:txBody>
      </p:sp>
      <p:sp>
        <p:nvSpPr>
          <p:cNvPr id="507" name="Google Shape;507;p61"/>
          <p:cNvSpPr/>
          <p:nvPr/>
        </p:nvSpPr>
        <p:spPr>
          <a:xfrm>
            <a:off x="496119" y="2115071"/>
            <a:ext cx="815176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chemeClr val="dk1"/>
              </a:buClr>
              <a:buSzPts val="1100"/>
              <a:buFont typeface="Calibri"/>
              <a:buNone/>
            </a:pPr>
            <a:endParaRPr sz="1100">
              <a:solidFill>
                <a:schemeClr val="dk1"/>
              </a:solidFill>
              <a:latin typeface="Calibri"/>
              <a:ea typeface="Calibri"/>
              <a:cs typeface="Calibri"/>
              <a:sym typeface="Calibri"/>
            </a:endParaRPr>
          </a:p>
        </p:txBody>
      </p:sp>
      <p:pic>
        <p:nvPicPr>
          <p:cNvPr id="508" name="Google Shape;508;p61" descr="preencoded.png">
            <a:hlinkClick r:id="rId3"/>
          </p:cNvPr>
          <p:cNvPicPr preferRelativeResize="0"/>
          <p:nvPr/>
        </p:nvPicPr>
        <p:blipFill rotWithShape="1">
          <a:blip r:embed="rId4">
            <a:alphaModFix/>
          </a:blip>
          <a:srcRect/>
          <a:stretch/>
        </p:blipFill>
        <p:spPr>
          <a:xfrm>
            <a:off x="496119" y="2501354"/>
            <a:ext cx="8151763" cy="1427188"/>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35"/>
          <p:cNvSpPr/>
          <p:nvPr/>
        </p:nvSpPr>
        <p:spPr>
          <a:xfrm>
            <a:off x="496119" y="753814"/>
            <a:ext cx="6069686"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dirty="0">
                <a:solidFill>
                  <a:srgbClr val="443728"/>
                </a:solidFill>
                <a:latin typeface="Crimson Pro"/>
                <a:ea typeface="Crimson Pro"/>
                <a:cs typeface="Crimson Pro"/>
                <a:sym typeface="Crimson Pro"/>
              </a:rPr>
              <a:t>Composition of Breastmilk</a:t>
            </a:r>
            <a:endParaRPr sz="2800" dirty="0">
              <a:solidFill>
                <a:schemeClr val="dk1"/>
              </a:solidFill>
              <a:latin typeface="Calibri"/>
              <a:ea typeface="Calibri"/>
              <a:cs typeface="Calibri"/>
              <a:sym typeface="Calibri"/>
            </a:endParaRPr>
          </a:p>
        </p:txBody>
      </p:sp>
      <p:sp>
        <p:nvSpPr>
          <p:cNvPr id="159" name="Google Shape;159;p35"/>
          <p:cNvSpPr/>
          <p:nvPr/>
        </p:nvSpPr>
        <p:spPr>
          <a:xfrm>
            <a:off x="496119" y="1480319"/>
            <a:ext cx="8151763" cy="680442"/>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Breastmilk composition changes over time, adapting to the infant's needs. Breastmilk is a rich source of </a:t>
            </a:r>
            <a:r>
              <a:rPr lang="en" sz="1100" b="1">
                <a:solidFill>
                  <a:srgbClr val="443728"/>
                </a:solidFill>
                <a:latin typeface="Open Sans"/>
                <a:ea typeface="Open Sans"/>
                <a:cs typeface="Open Sans"/>
                <a:sym typeface="Open Sans"/>
              </a:rPr>
              <a:t>antibodies</a:t>
            </a:r>
            <a:r>
              <a:rPr lang="en" sz="1100">
                <a:solidFill>
                  <a:srgbClr val="443728"/>
                </a:solidFill>
                <a:latin typeface="Open Sans"/>
                <a:ea typeface="Open Sans"/>
                <a:cs typeface="Open Sans"/>
                <a:sym typeface="Open Sans"/>
              </a:rPr>
              <a:t>, providing </a:t>
            </a:r>
            <a:r>
              <a:rPr lang="en" sz="1100" b="1">
                <a:solidFill>
                  <a:srgbClr val="443728"/>
                </a:solidFill>
                <a:latin typeface="Open Sans"/>
                <a:ea typeface="Open Sans"/>
                <a:cs typeface="Open Sans"/>
                <a:sym typeface="Open Sans"/>
              </a:rPr>
              <a:t>passive immunity </a:t>
            </a:r>
            <a:r>
              <a:rPr lang="en" sz="1100">
                <a:solidFill>
                  <a:srgbClr val="443728"/>
                </a:solidFill>
                <a:latin typeface="Open Sans"/>
                <a:ea typeface="Open Sans"/>
                <a:cs typeface="Open Sans"/>
                <a:sym typeface="Open Sans"/>
              </a:rPr>
              <a:t>to the infant as well as essential vitamins, minerals, and fats. Breastmilk also contains growth factors that support the infant's development and maturation.</a:t>
            </a:r>
            <a:endParaRPr sz="1100">
              <a:solidFill>
                <a:schemeClr val="dk1"/>
              </a:solidFill>
              <a:latin typeface="Calibri"/>
              <a:ea typeface="Calibri"/>
              <a:cs typeface="Calibri"/>
              <a:sym typeface="Calibri"/>
            </a:endParaRPr>
          </a:p>
        </p:txBody>
      </p:sp>
      <p:sp>
        <p:nvSpPr>
          <p:cNvPr id="160" name="Google Shape;160;p35"/>
          <p:cNvSpPr/>
          <p:nvPr/>
        </p:nvSpPr>
        <p:spPr>
          <a:xfrm>
            <a:off x="496119" y="2447776"/>
            <a:ext cx="390294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b="1">
                <a:solidFill>
                  <a:srgbClr val="443728"/>
                </a:solidFill>
                <a:latin typeface="Open Sans"/>
                <a:ea typeface="Open Sans"/>
                <a:cs typeface="Open Sans"/>
                <a:sym typeface="Open Sans"/>
              </a:rPr>
              <a:t>Colostrum </a:t>
            </a:r>
            <a:endParaRPr sz="1100">
              <a:solidFill>
                <a:schemeClr val="dk1"/>
              </a:solidFill>
              <a:latin typeface="Calibri"/>
              <a:ea typeface="Calibri"/>
              <a:cs typeface="Calibri"/>
              <a:sym typeface="Calibri"/>
            </a:endParaRPr>
          </a:p>
        </p:txBody>
      </p:sp>
      <p:sp>
        <p:nvSpPr>
          <p:cNvPr id="161" name="Google Shape;161;p35"/>
          <p:cNvSpPr/>
          <p:nvPr/>
        </p:nvSpPr>
        <p:spPr>
          <a:xfrm>
            <a:off x="496119" y="2802136"/>
            <a:ext cx="3902943" cy="453628"/>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In the last weeks of pregnancy and first 48-72 hours after delivery colostrum predominates</a:t>
            </a:r>
            <a:endParaRPr sz="1100">
              <a:solidFill>
                <a:schemeClr val="dk1"/>
              </a:solidFill>
              <a:latin typeface="Calibri"/>
              <a:ea typeface="Calibri"/>
              <a:cs typeface="Calibri"/>
              <a:sym typeface="Calibri"/>
            </a:endParaRPr>
          </a:p>
        </p:txBody>
      </p:sp>
      <p:sp>
        <p:nvSpPr>
          <p:cNvPr id="162" name="Google Shape;162;p35"/>
          <p:cNvSpPr/>
          <p:nvPr/>
        </p:nvSpPr>
        <p:spPr>
          <a:xfrm>
            <a:off x="496119" y="3383310"/>
            <a:ext cx="3902943" cy="680442"/>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Colostrum is thick, yellow, and high in protein and relatively lower in fat and glucose compared to mature milk</a:t>
            </a:r>
            <a:endParaRPr sz="1100">
              <a:solidFill>
                <a:schemeClr val="dk1"/>
              </a:solidFill>
              <a:latin typeface="Calibri"/>
              <a:ea typeface="Calibri"/>
              <a:cs typeface="Calibri"/>
              <a:sym typeface="Calibri"/>
            </a:endParaRPr>
          </a:p>
        </p:txBody>
      </p:sp>
      <p:sp>
        <p:nvSpPr>
          <p:cNvPr id="163" name="Google Shape;163;p35"/>
          <p:cNvSpPr/>
          <p:nvPr/>
        </p:nvSpPr>
        <p:spPr>
          <a:xfrm>
            <a:off x="496119" y="4113312"/>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Colostrum is rich in immunoglobulins</a:t>
            </a:r>
            <a:endParaRPr sz="1100">
              <a:solidFill>
                <a:schemeClr val="dk1"/>
              </a:solidFill>
              <a:latin typeface="Calibri"/>
              <a:ea typeface="Calibri"/>
              <a:cs typeface="Calibri"/>
              <a:sym typeface="Calibri"/>
            </a:endParaRPr>
          </a:p>
        </p:txBody>
      </p:sp>
      <p:sp>
        <p:nvSpPr>
          <p:cNvPr id="164" name="Google Shape;164;p35"/>
          <p:cNvSpPr/>
          <p:nvPr/>
        </p:nvSpPr>
        <p:spPr>
          <a:xfrm>
            <a:off x="4749701" y="2447776"/>
            <a:ext cx="390294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b="1">
                <a:solidFill>
                  <a:srgbClr val="443728"/>
                </a:solidFill>
                <a:latin typeface="Open Sans"/>
                <a:ea typeface="Open Sans"/>
                <a:cs typeface="Open Sans"/>
                <a:sym typeface="Open Sans"/>
              </a:rPr>
              <a:t>Mature Milk </a:t>
            </a:r>
            <a:endParaRPr sz="1100">
              <a:solidFill>
                <a:schemeClr val="dk1"/>
              </a:solidFill>
              <a:latin typeface="Calibri"/>
              <a:ea typeface="Calibri"/>
              <a:cs typeface="Calibri"/>
              <a:sym typeface="Calibri"/>
            </a:endParaRPr>
          </a:p>
        </p:txBody>
      </p:sp>
      <p:sp>
        <p:nvSpPr>
          <p:cNvPr id="165" name="Google Shape;165;p35"/>
          <p:cNvSpPr/>
          <p:nvPr/>
        </p:nvSpPr>
        <p:spPr>
          <a:xfrm>
            <a:off x="4749701" y="2802136"/>
            <a:ext cx="3902943" cy="226814"/>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Transitions around day 10</a:t>
            </a:r>
            <a:endParaRPr sz="1100">
              <a:solidFill>
                <a:schemeClr val="dk1"/>
              </a:solidFill>
              <a:latin typeface="Calibri"/>
              <a:ea typeface="Calibri"/>
              <a:cs typeface="Calibri"/>
              <a:sym typeface="Calibri"/>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62"/>
          <p:cNvSpPr/>
          <p:nvPr/>
        </p:nvSpPr>
        <p:spPr>
          <a:xfrm>
            <a:off x="468362" y="367978"/>
            <a:ext cx="5110014" cy="418207"/>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2600"/>
              <a:buFont typeface="Crimson Pro"/>
              <a:buNone/>
            </a:pPr>
            <a:r>
              <a:rPr lang="en" sz="2600" b="1">
                <a:solidFill>
                  <a:srgbClr val="443728"/>
                </a:solidFill>
                <a:latin typeface="Crimson Pro"/>
                <a:ea typeface="Crimson Pro"/>
                <a:cs typeface="Crimson Pro"/>
                <a:sym typeface="Crimson Pro"/>
              </a:rPr>
              <a:t>Academy of Breastfeeding Medicine </a:t>
            </a:r>
            <a:endParaRPr sz="2600">
              <a:solidFill>
                <a:schemeClr val="dk1"/>
              </a:solidFill>
              <a:latin typeface="Calibri"/>
              <a:ea typeface="Calibri"/>
              <a:cs typeface="Calibri"/>
              <a:sym typeface="Calibri"/>
            </a:endParaRPr>
          </a:p>
        </p:txBody>
      </p:sp>
      <p:sp>
        <p:nvSpPr>
          <p:cNvPr id="515" name="Google Shape;515;p62"/>
          <p:cNvSpPr/>
          <p:nvPr/>
        </p:nvSpPr>
        <p:spPr>
          <a:xfrm>
            <a:off x="468362" y="986879"/>
            <a:ext cx="8207276" cy="428327"/>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The Academy of Breastfeeding Medicine provides valuable resources on breastfeeding techniques and baby cues. Watch these videos to learn how babies learn to breastfeed effectively.</a:t>
            </a:r>
            <a:endParaRPr sz="1000">
              <a:solidFill>
                <a:schemeClr val="dk1"/>
              </a:solidFill>
              <a:latin typeface="Calibri"/>
              <a:ea typeface="Calibri"/>
              <a:cs typeface="Calibri"/>
              <a:sym typeface="Calibri"/>
            </a:endParaRPr>
          </a:p>
        </p:txBody>
      </p:sp>
      <p:pic>
        <p:nvPicPr>
          <p:cNvPr id="516" name="Google Shape;516;p62" descr="preencoded.png">
            <a:hlinkClick r:id="rId3"/>
          </p:cNvPr>
          <p:cNvPicPr preferRelativeResize="0"/>
          <p:nvPr/>
        </p:nvPicPr>
        <p:blipFill rotWithShape="1">
          <a:blip r:embed="rId4">
            <a:alphaModFix/>
          </a:blip>
          <a:srcRect/>
          <a:stretch/>
        </p:blipFill>
        <p:spPr>
          <a:xfrm>
            <a:off x="468362" y="1565746"/>
            <a:ext cx="7748067" cy="1347862"/>
          </a:xfrm>
          <a:prstGeom prst="rect">
            <a:avLst/>
          </a:prstGeom>
          <a:noFill/>
          <a:ln>
            <a:noFill/>
          </a:ln>
        </p:spPr>
      </p:pic>
      <p:sp>
        <p:nvSpPr>
          <p:cNvPr id="517" name="Google Shape;517;p62"/>
          <p:cNvSpPr/>
          <p:nvPr/>
        </p:nvSpPr>
        <p:spPr>
          <a:xfrm>
            <a:off x="468362" y="3064148"/>
            <a:ext cx="8207276" cy="214164"/>
          </a:xfrm>
          <a:prstGeom prst="rect">
            <a:avLst/>
          </a:prstGeom>
          <a:noFill/>
          <a:ln>
            <a:noFill/>
          </a:ln>
        </p:spPr>
        <p:txBody>
          <a:bodyPr spcFirstLastPara="1" wrap="square" lIns="0" tIns="0" rIns="0" bIns="0" anchor="t" anchorCtr="0">
            <a:noAutofit/>
          </a:bodyPr>
          <a:lstStyle/>
          <a:p>
            <a:pPr marL="0" marR="0" lvl="0" indent="0" algn="l" rtl="0">
              <a:lnSpc>
                <a:spcPct val="160606"/>
              </a:lnSpc>
              <a:spcBef>
                <a:spcPts val="0"/>
              </a:spcBef>
              <a:spcAft>
                <a:spcPts val="0"/>
              </a:spcAft>
              <a:buClr>
                <a:schemeClr val="dk1"/>
              </a:buClr>
              <a:buSzPts val="1000"/>
              <a:buFont typeface="Calibri"/>
              <a:buNone/>
            </a:pPr>
            <a:endParaRPr sz="1000">
              <a:solidFill>
                <a:schemeClr val="dk1"/>
              </a:solidFill>
              <a:latin typeface="Calibri"/>
              <a:ea typeface="Calibri"/>
              <a:cs typeface="Calibri"/>
              <a:sym typeface="Calibri"/>
            </a:endParaRPr>
          </a:p>
        </p:txBody>
      </p:sp>
      <p:pic>
        <p:nvPicPr>
          <p:cNvPr id="518" name="Google Shape;518;p62" descr="preencoded.png">
            <a:hlinkClick r:id="rId5"/>
          </p:cNvPr>
          <p:cNvPicPr preferRelativeResize="0"/>
          <p:nvPr/>
        </p:nvPicPr>
        <p:blipFill rotWithShape="1">
          <a:blip r:embed="rId6">
            <a:alphaModFix/>
          </a:blip>
          <a:srcRect/>
          <a:stretch/>
        </p:blipFill>
        <p:spPr>
          <a:xfrm>
            <a:off x="468362" y="3428851"/>
            <a:ext cx="7748067" cy="134786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Google Shape;171;p36" descr="preencoded.png"/>
          <p:cNvPicPr preferRelativeResize="0"/>
          <p:nvPr/>
        </p:nvPicPr>
        <p:blipFill rotWithShape="1">
          <a:blip r:embed="rId3">
            <a:alphaModFix/>
          </a:blip>
          <a:srcRect/>
          <a:stretch/>
        </p:blipFill>
        <p:spPr>
          <a:xfrm>
            <a:off x="0" y="0"/>
            <a:ext cx="3429000" cy="5143500"/>
          </a:xfrm>
          <a:prstGeom prst="rect">
            <a:avLst/>
          </a:prstGeom>
          <a:noFill/>
          <a:ln>
            <a:noFill/>
          </a:ln>
        </p:spPr>
      </p:pic>
      <p:sp>
        <p:nvSpPr>
          <p:cNvPr id="172" name="Google Shape;172;p36"/>
          <p:cNvSpPr/>
          <p:nvPr/>
        </p:nvSpPr>
        <p:spPr>
          <a:xfrm>
            <a:off x="3925119" y="1263699"/>
            <a:ext cx="3544119"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Lactogenesis</a:t>
            </a:r>
            <a:endParaRPr sz="2800">
              <a:solidFill>
                <a:schemeClr val="dk1"/>
              </a:solidFill>
              <a:latin typeface="Calibri"/>
              <a:ea typeface="Calibri"/>
              <a:cs typeface="Calibri"/>
              <a:sym typeface="Calibri"/>
            </a:endParaRPr>
          </a:p>
        </p:txBody>
      </p:sp>
      <p:sp>
        <p:nvSpPr>
          <p:cNvPr id="173" name="Google Shape;173;p36"/>
          <p:cNvSpPr/>
          <p:nvPr/>
        </p:nvSpPr>
        <p:spPr>
          <a:xfrm>
            <a:off x="3925119" y="1919288"/>
            <a:ext cx="2290539" cy="1960439"/>
          </a:xfrm>
          <a:prstGeom prst="roundRect">
            <a:avLst>
              <a:gd name="adj" fmla="val 3037"/>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74" name="Google Shape;174;p36"/>
          <p:cNvSpPr/>
          <p:nvPr/>
        </p:nvSpPr>
        <p:spPr>
          <a:xfrm>
            <a:off x="4071640" y="2065809"/>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Milk "Coming In"</a:t>
            </a:r>
            <a:endParaRPr sz="1400">
              <a:solidFill>
                <a:schemeClr val="dk1"/>
              </a:solidFill>
              <a:latin typeface="Calibri"/>
              <a:ea typeface="Calibri"/>
              <a:cs typeface="Calibri"/>
              <a:sym typeface="Calibri"/>
            </a:endParaRPr>
          </a:p>
        </p:txBody>
      </p:sp>
      <p:sp>
        <p:nvSpPr>
          <p:cNvPr id="175" name="Google Shape;175;p36"/>
          <p:cNvSpPr/>
          <p:nvPr/>
        </p:nvSpPr>
        <p:spPr>
          <a:xfrm>
            <a:off x="4071651" y="2372325"/>
            <a:ext cx="2144100" cy="1360800"/>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Most women typically experience a feeling of "milk coming in" around day 2-5 after delivery. This signifies the onset of mature milk production.</a:t>
            </a:r>
            <a:endParaRPr sz="1100">
              <a:solidFill>
                <a:schemeClr val="dk1"/>
              </a:solidFill>
              <a:latin typeface="Calibri"/>
              <a:ea typeface="Calibri"/>
              <a:cs typeface="Calibri"/>
              <a:sym typeface="Calibri"/>
            </a:endParaRPr>
          </a:p>
        </p:txBody>
      </p:sp>
      <p:sp>
        <p:nvSpPr>
          <p:cNvPr id="176" name="Google Shape;176;p36"/>
          <p:cNvSpPr/>
          <p:nvPr/>
        </p:nvSpPr>
        <p:spPr>
          <a:xfrm>
            <a:off x="6357417" y="1919288"/>
            <a:ext cx="2290539" cy="1960439"/>
          </a:xfrm>
          <a:prstGeom prst="roundRect">
            <a:avLst>
              <a:gd name="adj" fmla="val 3037"/>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177" name="Google Shape;177;p36"/>
          <p:cNvSpPr/>
          <p:nvPr/>
        </p:nvSpPr>
        <p:spPr>
          <a:xfrm>
            <a:off x="6503951" y="2065800"/>
            <a:ext cx="2050500" cy="221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Factors Affecting Timing</a:t>
            </a:r>
            <a:endParaRPr sz="1400">
              <a:solidFill>
                <a:schemeClr val="dk1"/>
              </a:solidFill>
              <a:latin typeface="Calibri"/>
              <a:ea typeface="Calibri"/>
              <a:cs typeface="Calibri"/>
              <a:sym typeface="Calibri"/>
            </a:endParaRPr>
          </a:p>
        </p:txBody>
      </p:sp>
      <p:sp>
        <p:nvSpPr>
          <p:cNvPr id="178" name="Google Shape;178;p36"/>
          <p:cNvSpPr/>
          <p:nvPr/>
        </p:nvSpPr>
        <p:spPr>
          <a:xfrm>
            <a:off x="6503938" y="2372321"/>
            <a:ext cx="1997497" cy="1134071"/>
          </a:xfrm>
          <a:prstGeom prst="rect">
            <a:avLst/>
          </a:prstGeom>
          <a:noFill/>
          <a:ln>
            <a:noFill/>
          </a:ln>
        </p:spPr>
        <p:txBody>
          <a:bodyPr spcFirstLastPara="1" wrap="square" lIns="0" tIns="0" rIns="0" bIns="0" anchor="t" anchorCtr="0">
            <a:noAutofit/>
          </a:bodyPr>
          <a:lstStyle/>
          <a:p>
            <a:pPr marL="0" marR="0" lvl="0" indent="0" algn="l" rtl="0">
              <a:lnSpc>
                <a:spcPct val="162857"/>
              </a:lnSpc>
              <a:spcBef>
                <a:spcPts val="0"/>
              </a:spcBef>
              <a:spcAft>
                <a:spcPts val="0"/>
              </a:spcAft>
              <a:buClr>
                <a:srgbClr val="443728"/>
              </a:buClr>
              <a:buSzPts val="1100"/>
              <a:buFont typeface="Open Sans"/>
              <a:buNone/>
            </a:pPr>
            <a:r>
              <a:rPr lang="en" sz="1100">
                <a:solidFill>
                  <a:srgbClr val="443728"/>
                </a:solidFill>
                <a:latin typeface="Open Sans"/>
                <a:ea typeface="Open Sans"/>
                <a:cs typeface="Open Sans"/>
                <a:sym typeface="Open Sans"/>
              </a:rPr>
              <a:t>Cesarean deliveries, retained placental fragments, diabetes, and stressful deliveries can delay the onset of mature milk production.</a:t>
            </a:r>
            <a:endParaRPr sz="11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37"/>
          <p:cNvSpPr/>
          <p:nvPr/>
        </p:nvSpPr>
        <p:spPr>
          <a:xfrm>
            <a:off x="446038" y="350490"/>
            <a:ext cx="5344716" cy="398264"/>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2500"/>
              <a:buFont typeface="Crimson Pro"/>
              <a:buNone/>
            </a:pPr>
            <a:r>
              <a:rPr lang="en" sz="2500" b="1">
                <a:solidFill>
                  <a:srgbClr val="443728"/>
                </a:solidFill>
                <a:latin typeface="Crimson Pro"/>
                <a:ea typeface="Crimson Pro"/>
                <a:cs typeface="Crimson Pro"/>
                <a:sym typeface="Crimson Pro"/>
              </a:rPr>
              <a:t>Maintenance of Lactation  </a:t>
            </a:r>
            <a:endParaRPr sz="2500">
              <a:solidFill>
                <a:schemeClr val="dk1"/>
              </a:solidFill>
              <a:latin typeface="Calibri"/>
              <a:ea typeface="Calibri"/>
              <a:cs typeface="Calibri"/>
              <a:sym typeface="Calibri"/>
            </a:endParaRPr>
          </a:p>
        </p:txBody>
      </p:sp>
      <p:pic>
        <p:nvPicPr>
          <p:cNvPr id="185" name="Google Shape;185;p37" descr="preencoded.png"/>
          <p:cNvPicPr preferRelativeResize="0"/>
          <p:nvPr/>
        </p:nvPicPr>
        <p:blipFill rotWithShape="1">
          <a:blip r:embed="rId3">
            <a:alphaModFix/>
          </a:blip>
          <a:srcRect/>
          <a:stretch/>
        </p:blipFill>
        <p:spPr>
          <a:xfrm>
            <a:off x="2805484" y="939924"/>
            <a:ext cx="3533031" cy="2327226"/>
          </a:xfrm>
          <a:prstGeom prst="rect">
            <a:avLst/>
          </a:prstGeom>
          <a:noFill/>
          <a:ln>
            <a:noFill/>
          </a:ln>
        </p:spPr>
      </p:pic>
      <p:sp>
        <p:nvSpPr>
          <p:cNvPr id="186" name="Google Shape;186;p37"/>
          <p:cNvSpPr/>
          <p:nvPr/>
        </p:nvSpPr>
        <p:spPr>
          <a:xfrm>
            <a:off x="159184" y="3454278"/>
            <a:ext cx="1593131" cy="19913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Supply and Demand</a:t>
            </a:r>
            <a:endParaRPr sz="1300">
              <a:solidFill>
                <a:schemeClr val="dk1"/>
              </a:solidFill>
              <a:latin typeface="Calibri"/>
              <a:ea typeface="Calibri"/>
              <a:cs typeface="Calibri"/>
              <a:sym typeface="Calibri"/>
            </a:endParaRPr>
          </a:p>
        </p:txBody>
      </p:sp>
      <p:sp>
        <p:nvSpPr>
          <p:cNvPr id="187" name="Google Shape;187;p37"/>
          <p:cNvSpPr/>
          <p:nvPr/>
        </p:nvSpPr>
        <p:spPr>
          <a:xfrm>
            <a:off x="159184" y="3773537"/>
            <a:ext cx="2234100" cy="815578"/>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Lactation follows a supply and demand principle. Regular milk removal and nipple stimulation ensure continuous milk production.</a:t>
            </a:r>
            <a:endParaRPr sz="1000">
              <a:solidFill>
                <a:schemeClr val="dk1"/>
              </a:solidFill>
              <a:latin typeface="Calibri"/>
              <a:ea typeface="Calibri"/>
              <a:cs typeface="Calibri"/>
              <a:sym typeface="Calibri"/>
            </a:endParaRPr>
          </a:p>
        </p:txBody>
      </p:sp>
      <p:sp>
        <p:nvSpPr>
          <p:cNvPr id="188" name="Google Shape;188;p37"/>
          <p:cNvSpPr/>
          <p:nvPr/>
        </p:nvSpPr>
        <p:spPr>
          <a:xfrm>
            <a:off x="2486892" y="3454278"/>
            <a:ext cx="1593131" cy="199132"/>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300"/>
              <a:buFont typeface="Crimson Pro"/>
              <a:buNone/>
            </a:pPr>
            <a:r>
              <a:rPr lang="en" sz="1300" b="1">
                <a:solidFill>
                  <a:srgbClr val="443728"/>
                </a:solidFill>
                <a:latin typeface="Crimson Pro"/>
                <a:ea typeface="Crimson Pro"/>
                <a:cs typeface="Crimson Pro"/>
                <a:sym typeface="Crimson Pro"/>
              </a:rPr>
              <a:t>Frequency of Nursing</a:t>
            </a:r>
            <a:endParaRPr sz="1300">
              <a:solidFill>
                <a:schemeClr val="dk1"/>
              </a:solidFill>
              <a:latin typeface="Calibri"/>
              <a:ea typeface="Calibri"/>
              <a:cs typeface="Calibri"/>
              <a:sym typeface="Calibri"/>
            </a:endParaRPr>
          </a:p>
        </p:txBody>
      </p:sp>
      <p:sp>
        <p:nvSpPr>
          <p:cNvPr id="189" name="Google Shape;189;p37"/>
          <p:cNvSpPr/>
          <p:nvPr/>
        </p:nvSpPr>
        <p:spPr>
          <a:xfrm>
            <a:off x="2486891" y="3773537"/>
            <a:ext cx="2085108" cy="611684"/>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Infants typically nurse at least 8 times in a 24-hour period to maintain adequate milk production.</a:t>
            </a:r>
            <a:endParaRPr sz="1000">
              <a:solidFill>
                <a:schemeClr val="dk1"/>
              </a:solidFill>
              <a:latin typeface="Calibri"/>
              <a:ea typeface="Calibri"/>
              <a:cs typeface="Calibri"/>
              <a:sym typeface="Calibri"/>
            </a:endParaRPr>
          </a:p>
        </p:txBody>
      </p:sp>
      <p:sp>
        <p:nvSpPr>
          <p:cNvPr id="190" name="Google Shape;190;p37"/>
          <p:cNvSpPr/>
          <p:nvPr/>
        </p:nvSpPr>
        <p:spPr>
          <a:xfrm>
            <a:off x="4571999" y="3406971"/>
            <a:ext cx="2543026" cy="203894"/>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43728"/>
              </a:buClr>
              <a:buSzPts val="1000"/>
              <a:buFont typeface="Open Sans"/>
              <a:buNone/>
            </a:pPr>
            <a:r>
              <a:rPr lang="en" sz="1000" b="1">
                <a:solidFill>
                  <a:srgbClr val="443728"/>
                </a:solidFill>
                <a:latin typeface="Open Sans"/>
                <a:ea typeface="Open Sans"/>
                <a:cs typeface="Open Sans"/>
                <a:sym typeface="Open Sans"/>
              </a:rPr>
              <a:t>Prolactin</a:t>
            </a:r>
            <a:endParaRPr sz="1000">
              <a:solidFill>
                <a:schemeClr val="dk1"/>
              </a:solidFill>
              <a:latin typeface="Calibri"/>
              <a:ea typeface="Calibri"/>
              <a:cs typeface="Calibri"/>
              <a:sym typeface="Calibri"/>
            </a:endParaRPr>
          </a:p>
        </p:txBody>
      </p:sp>
      <p:sp>
        <p:nvSpPr>
          <p:cNvPr id="191" name="Google Shape;191;p37"/>
          <p:cNvSpPr/>
          <p:nvPr/>
        </p:nvSpPr>
        <p:spPr>
          <a:xfrm>
            <a:off x="4571999" y="3757548"/>
            <a:ext cx="1990397" cy="815578"/>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Prolactin stimulates mammary gland ductal growth and epithelial cell proliferation and induces milk protein synthesis.</a:t>
            </a:r>
            <a:endParaRPr sz="1000">
              <a:solidFill>
                <a:schemeClr val="dk1"/>
              </a:solidFill>
              <a:latin typeface="Calibri"/>
              <a:ea typeface="Calibri"/>
              <a:cs typeface="Calibri"/>
              <a:sym typeface="Calibri"/>
            </a:endParaRPr>
          </a:p>
        </p:txBody>
      </p:sp>
      <p:sp>
        <p:nvSpPr>
          <p:cNvPr id="192" name="Google Shape;192;p37"/>
          <p:cNvSpPr/>
          <p:nvPr/>
        </p:nvSpPr>
        <p:spPr>
          <a:xfrm>
            <a:off x="6749611" y="3381586"/>
            <a:ext cx="2543026" cy="203894"/>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43728"/>
              </a:buClr>
              <a:buSzPts val="1000"/>
              <a:buFont typeface="Open Sans"/>
              <a:buNone/>
            </a:pPr>
            <a:r>
              <a:rPr lang="en" sz="1000" b="1">
                <a:solidFill>
                  <a:srgbClr val="443728"/>
                </a:solidFill>
                <a:latin typeface="Open Sans"/>
                <a:ea typeface="Open Sans"/>
                <a:cs typeface="Open Sans"/>
                <a:sym typeface="Open Sans"/>
              </a:rPr>
              <a:t>Oxytocin</a:t>
            </a:r>
            <a:endParaRPr sz="1000">
              <a:solidFill>
                <a:schemeClr val="dk1"/>
              </a:solidFill>
              <a:latin typeface="Calibri"/>
              <a:ea typeface="Calibri"/>
              <a:cs typeface="Calibri"/>
              <a:sym typeface="Calibri"/>
            </a:endParaRPr>
          </a:p>
        </p:txBody>
      </p:sp>
      <p:sp>
        <p:nvSpPr>
          <p:cNvPr id="193" name="Google Shape;193;p37"/>
          <p:cNvSpPr/>
          <p:nvPr/>
        </p:nvSpPr>
        <p:spPr>
          <a:xfrm>
            <a:off x="6749611" y="3757548"/>
            <a:ext cx="2087482" cy="815578"/>
          </a:xfrm>
          <a:prstGeom prst="rect">
            <a:avLst/>
          </a:prstGeom>
          <a:noFill/>
          <a:ln>
            <a:noFill/>
          </a:ln>
        </p:spPr>
        <p:txBody>
          <a:bodyPr spcFirstLastPara="1" wrap="square" lIns="0" tIns="0" rIns="0" bIns="0" anchor="t" anchorCtr="0">
            <a:noAutofit/>
          </a:bodyPr>
          <a:lstStyle/>
          <a:p>
            <a:pPr marL="0" marR="0" lvl="0" indent="0" algn="l" rtl="0">
              <a:lnSpc>
                <a:spcPct val="159375"/>
              </a:lnSpc>
              <a:spcBef>
                <a:spcPts val="0"/>
              </a:spcBef>
              <a:spcAft>
                <a:spcPts val="0"/>
              </a:spcAft>
              <a:buClr>
                <a:srgbClr val="443728"/>
              </a:buClr>
              <a:buSzPts val="1000"/>
              <a:buFont typeface="Open Sans"/>
              <a:buNone/>
            </a:pPr>
            <a:r>
              <a:rPr lang="en" sz="1000">
                <a:solidFill>
                  <a:srgbClr val="443728"/>
                </a:solidFill>
                <a:latin typeface="Open Sans"/>
                <a:ea typeface="Open Sans"/>
                <a:cs typeface="Open Sans"/>
                <a:sym typeface="Open Sans"/>
              </a:rPr>
              <a:t>Infant suckling causes the release of oxytocin. Oxytocin causes contraction of the smooth muscle cells in the mammary glands, leading to milk ejection</a:t>
            </a:r>
            <a:endParaRPr sz="1000">
              <a:solidFill>
                <a:schemeClr val="dk1"/>
              </a:solidFill>
              <a:latin typeface="Calibri"/>
              <a:ea typeface="Calibri"/>
              <a:cs typeface="Calibri"/>
              <a:sym typeface="Calibri"/>
            </a:endParaRPr>
          </a:p>
        </p:txBody>
      </p:sp>
      <p:pic>
        <p:nvPicPr>
          <p:cNvPr id="194" name="Google Shape;194;p37" title="1737833509993m2d1qdlx-voicemaker.in-speech.mp3">
            <a:hlinkClick r:id="rId4"/>
          </p:cNvPr>
          <p:cNvPicPr preferRelativeResize="0"/>
          <p:nvPr/>
        </p:nvPicPr>
        <p:blipFill>
          <a:blip r:embed="rId5">
            <a:alphaModFix/>
          </a:blip>
          <a:stretch>
            <a:fillRect/>
          </a:stretch>
        </p:blipFill>
        <p:spPr>
          <a:xfrm>
            <a:off x="4080015" y="321025"/>
            <a:ext cx="457200" cy="457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38"/>
          <p:cNvSpPr/>
          <p:nvPr/>
        </p:nvSpPr>
        <p:spPr>
          <a:xfrm>
            <a:off x="469281" y="1314175"/>
            <a:ext cx="8006400" cy="398400"/>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2500"/>
              <a:buFont typeface="Crimson Pro"/>
              <a:buNone/>
            </a:pPr>
            <a:r>
              <a:rPr lang="en" sz="2500" b="1">
                <a:solidFill>
                  <a:srgbClr val="443728"/>
                </a:solidFill>
                <a:latin typeface="Crimson Pro"/>
                <a:ea typeface="Crimson Pro"/>
                <a:cs typeface="Crimson Pro"/>
                <a:sym typeface="Crimson Pro"/>
              </a:rPr>
              <a:t>What are some benefits to breastfeeding for Mom and baby? </a:t>
            </a:r>
            <a:r>
              <a:rPr lang="en" sz="1800" b="1">
                <a:solidFill>
                  <a:srgbClr val="443728"/>
                </a:solidFill>
                <a:latin typeface="Crimson Pro"/>
                <a:ea typeface="Crimson Pro"/>
                <a:cs typeface="Crimson Pro"/>
                <a:sym typeface="Crimson Pro"/>
              </a:rPr>
              <a:t>Take 30 seconds to think of your answer before moving to the next slide.</a:t>
            </a:r>
            <a:r>
              <a:rPr lang="en" sz="2500" b="1">
                <a:solidFill>
                  <a:srgbClr val="443728"/>
                </a:solidFill>
                <a:latin typeface="Crimson Pro"/>
                <a:ea typeface="Crimson Pro"/>
                <a:cs typeface="Crimson Pro"/>
                <a:sym typeface="Crimson Pro"/>
              </a:rPr>
              <a:t> </a:t>
            </a:r>
            <a:endParaRPr sz="2500">
              <a:solidFill>
                <a:schemeClr val="dk1"/>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39"/>
          <p:cNvSpPr/>
          <p:nvPr/>
        </p:nvSpPr>
        <p:spPr>
          <a:xfrm>
            <a:off x="496119" y="1300534"/>
            <a:ext cx="7382846" cy="442987"/>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dirty="0">
                <a:solidFill>
                  <a:srgbClr val="443728"/>
                </a:solidFill>
                <a:latin typeface="Crimson Pro"/>
                <a:ea typeface="Crimson Pro"/>
                <a:cs typeface="Crimson Pro"/>
                <a:sym typeface="Crimson Pro"/>
              </a:rPr>
              <a:t>Benefits of Breastfeeding: Benefits to Baby</a:t>
            </a:r>
            <a:endParaRPr sz="2800" dirty="0">
              <a:solidFill>
                <a:schemeClr val="dk1"/>
              </a:solidFill>
              <a:latin typeface="Calibri"/>
              <a:ea typeface="Calibri"/>
              <a:cs typeface="Calibri"/>
              <a:sym typeface="Calibri"/>
            </a:endParaRPr>
          </a:p>
        </p:txBody>
      </p:sp>
      <p:sp>
        <p:nvSpPr>
          <p:cNvPr id="206" name="Google Shape;206;p39"/>
          <p:cNvSpPr/>
          <p:nvPr/>
        </p:nvSpPr>
        <p:spPr>
          <a:xfrm>
            <a:off x="496119" y="2097881"/>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Decreased Risk</a:t>
            </a:r>
            <a:endParaRPr sz="1400">
              <a:solidFill>
                <a:schemeClr val="dk1"/>
              </a:solidFill>
              <a:latin typeface="Calibri"/>
              <a:ea typeface="Calibri"/>
              <a:cs typeface="Calibri"/>
              <a:sym typeface="Calibri"/>
            </a:endParaRPr>
          </a:p>
        </p:txBody>
      </p:sp>
      <p:sp>
        <p:nvSpPr>
          <p:cNvPr id="207" name="Google Shape;207;p39"/>
          <p:cNvSpPr/>
          <p:nvPr/>
        </p:nvSpPr>
        <p:spPr>
          <a:xfrm>
            <a:off x="496119" y="2461096"/>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Otitis media</a:t>
            </a:r>
            <a:endParaRPr sz="1100">
              <a:solidFill>
                <a:schemeClr val="dk1"/>
              </a:solidFill>
              <a:latin typeface="Calibri"/>
              <a:ea typeface="Calibri"/>
              <a:cs typeface="Calibri"/>
              <a:sym typeface="Calibri"/>
            </a:endParaRPr>
          </a:p>
        </p:txBody>
      </p:sp>
      <p:sp>
        <p:nvSpPr>
          <p:cNvPr id="208" name="Google Shape;208;p39"/>
          <p:cNvSpPr/>
          <p:nvPr/>
        </p:nvSpPr>
        <p:spPr>
          <a:xfrm>
            <a:off x="496119" y="2737470"/>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Gastroenteritis</a:t>
            </a:r>
            <a:endParaRPr sz="1100">
              <a:solidFill>
                <a:schemeClr val="dk1"/>
              </a:solidFill>
              <a:latin typeface="Calibri"/>
              <a:ea typeface="Calibri"/>
              <a:cs typeface="Calibri"/>
              <a:sym typeface="Calibri"/>
            </a:endParaRPr>
          </a:p>
        </p:txBody>
      </p:sp>
      <p:sp>
        <p:nvSpPr>
          <p:cNvPr id="209" name="Google Shape;209;p39"/>
          <p:cNvSpPr/>
          <p:nvPr/>
        </p:nvSpPr>
        <p:spPr>
          <a:xfrm>
            <a:off x="496119" y="3013844"/>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Necrotizing enterocolitis</a:t>
            </a:r>
            <a:endParaRPr sz="1100">
              <a:solidFill>
                <a:schemeClr val="dk1"/>
              </a:solidFill>
              <a:latin typeface="Calibri"/>
              <a:ea typeface="Calibri"/>
              <a:cs typeface="Calibri"/>
              <a:sym typeface="Calibri"/>
            </a:endParaRPr>
          </a:p>
        </p:txBody>
      </p:sp>
      <p:sp>
        <p:nvSpPr>
          <p:cNvPr id="210" name="Google Shape;210;p39"/>
          <p:cNvSpPr/>
          <p:nvPr/>
        </p:nvSpPr>
        <p:spPr>
          <a:xfrm>
            <a:off x="496119" y="3290218"/>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Lower respiratory tract infections</a:t>
            </a:r>
            <a:endParaRPr sz="1100">
              <a:solidFill>
                <a:schemeClr val="dk1"/>
              </a:solidFill>
              <a:latin typeface="Calibri"/>
              <a:ea typeface="Calibri"/>
              <a:cs typeface="Calibri"/>
              <a:sym typeface="Calibri"/>
            </a:endParaRPr>
          </a:p>
        </p:txBody>
      </p:sp>
      <p:sp>
        <p:nvSpPr>
          <p:cNvPr id="211" name="Google Shape;211;p39"/>
          <p:cNvSpPr/>
          <p:nvPr/>
        </p:nvSpPr>
        <p:spPr>
          <a:xfrm>
            <a:off x="496119" y="3566592"/>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Atopic dermatitis/eczema</a:t>
            </a:r>
            <a:endParaRPr sz="1100">
              <a:solidFill>
                <a:schemeClr val="dk1"/>
              </a:solidFill>
              <a:latin typeface="Calibri"/>
              <a:ea typeface="Calibri"/>
              <a:cs typeface="Calibri"/>
              <a:sym typeface="Calibri"/>
            </a:endParaRPr>
          </a:p>
        </p:txBody>
      </p:sp>
      <p:sp>
        <p:nvSpPr>
          <p:cNvPr id="212" name="Google Shape;212;p39"/>
          <p:cNvSpPr/>
          <p:nvPr/>
        </p:nvSpPr>
        <p:spPr>
          <a:xfrm>
            <a:off x="4749701" y="2097881"/>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Decreased Risk (cont.)</a:t>
            </a:r>
            <a:endParaRPr sz="1400">
              <a:solidFill>
                <a:schemeClr val="dk1"/>
              </a:solidFill>
              <a:latin typeface="Calibri"/>
              <a:ea typeface="Calibri"/>
              <a:cs typeface="Calibri"/>
              <a:sym typeface="Calibri"/>
            </a:endParaRPr>
          </a:p>
        </p:txBody>
      </p:sp>
      <p:sp>
        <p:nvSpPr>
          <p:cNvPr id="213" name="Google Shape;213;p39"/>
          <p:cNvSpPr/>
          <p:nvPr/>
        </p:nvSpPr>
        <p:spPr>
          <a:xfrm>
            <a:off x="4749701" y="2461096"/>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Asthma</a:t>
            </a:r>
            <a:endParaRPr sz="1100">
              <a:solidFill>
                <a:schemeClr val="dk1"/>
              </a:solidFill>
              <a:latin typeface="Calibri"/>
              <a:ea typeface="Calibri"/>
              <a:cs typeface="Calibri"/>
              <a:sym typeface="Calibri"/>
            </a:endParaRPr>
          </a:p>
        </p:txBody>
      </p:sp>
      <p:sp>
        <p:nvSpPr>
          <p:cNvPr id="214" name="Google Shape;214;p39"/>
          <p:cNvSpPr/>
          <p:nvPr/>
        </p:nvSpPr>
        <p:spPr>
          <a:xfrm>
            <a:off x="4749701" y="2737470"/>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Obesity</a:t>
            </a:r>
            <a:endParaRPr sz="1100">
              <a:solidFill>
                <a:schemeClr val="dk1"/>
              </a:solidFill>
              <a:latin typeface="Calibri"/>
              <a:ea typeface="Calibri"/>
              <a:cs typeface="Calibri"/>
              <a:sym typeface="Calibri"/>
            </a:endParaRPr>
          </a:p>
        </p:txBody>
      </p:sp>
      <p:sp>
        <p:nvSpPr>
          <p:cNvPr id="215" name="Google Shape;215;p39"/>
          <p:cNvSpPr/>
          <p:nvPr/>
        </p:nvSpPr>
        <p:spPr>
          <a:xfrm>
            <a:off x="4749701" y="3013844"/>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Diabetes – Types 1 and 2</a:t>
            </a:r>
            <a:endParaRPr sz="1100">
              <a:solidFill>
                <a:schemeClr val="dk1"/>
              </a:solidFill>
              <a:latin typeface="Calibri"/>
              <a:ea typeface="Calibri"/>
              <a:cs typeface="Calibri"/>
              <a:sym typeface="Calibri"/>
            </a:endParaRPr>
          </a:p>
        </p:txBody>
      </p:sp>
      <p:sp>
        <p:nvSpPr>
          <p:cNvPr id="216" name="Google Shape;216;p39"/>
          <p:cNvSpPr/>
          <p:nvPr/>
        </p:nvSpPr>
        <p:spPr>
          <a:xfrm>
            <a:off x="4749701" y="3290218"/>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Childhood leukemia</a:t>
            </a:r>
            <a:endParaRPr sz="1100">
              <a:solidFill>
                <a:schemeClr val="dk1"/>
              </a:solidFill>
              <a:latin typeface="Calibri"/>
              <a:ea typeface="Calibri"/>
              <a:cs typeface="Calibri"/>
              <a:sym typeface="Calibri"/>
            </a:endParaRPr>
          </a:p>
        </p:txBody>
      </p:sp>
      <p:sp>
        <p:nvSpPr>
          <p:cNvPr id="217" name="Google Shape;217;p39"/>
          <p:cNvSpPr/>
          <p:nvPr/>
        </p:nvSpPr>
        <p:spPr>
          <a:xfrm>
            <a:off x="4749701" y="3566592"/>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SIDS</a:t>
            </a:r>
            <a:endParaRPr sz="1100">
              <a:solidFill>
                <a:schemeClr val="dk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40"/>
          <p:cNvSpPr/>
          <p:nvPr/>
        </p:nvSpPr>
        <p:spPr>
          <a:xfrm>
            <a:off x="496126" y="1300525"/>
            <a:ext cx="6856500" cy="443100"/>
          </a:xfrm>
          <a:prstGeom prst="rect">
            <a:avLst/>
          </a:prstGeom>
          <a:noFill/>
          <a:ln>
            <a:noFill/>
          </a:ln>
        </p:spPr>
        <p:txBody>
          <a:bodyPr spcFirstLastPara="1" wrap="square" lIns="0" tIns="0" rIns="0" bIns="0" anchor="t" anchorCtr="0">
            <a:noAutofit/>
          </a:bodyPr>
          <a:lstStyle/>
          <a:p>
            <a:pPr marL="0" marR="0" lvl="0" indent="0" algn="l" rtl="0">
              <a:lnSpc>
                <a:spcPct val="124719"/>
              </a:lnSpc>
              <a:spcBef>
                <a:spcPts val="0"/>
              </a:spcBef>
              <a:spcAft>
                <a:spcPts val="0"/>
              </a:spcAft>
              <a:buClr>
                <a:srgbClr val="443728"/>
              </a:buClr>
              <a:buSzPts val="2800"/>
              <a:buFont typeface="Crimson Pro"/>
              <a:buNone/>
            </a:pPr>
            <a:r>
              <a:rPr lang="en" sz="2800" b="1">
                <a:solidFill>
                  <a:srgbClr val="443728"/>
                </a:solidFill>
                <a:latin typeface="Crimson Pro"/>
                <a:ea typeface="Crimson Pro"/>
                <a:cs typeface="Crimson Pro"/>
                <a:sym typeface="Crimson Pro"/>
              </a:rPr>
              <a:t>Benefits of Breastfeeding: Benefits to Mom</a:t>
            </a:r>
            <a:endParaRPr sz="2800">
              <a:solidFill>
                <a:schemeClr val="dk1"/>
              </a:solidFill>
              <a:latin typeface="Calibri"/>
              <a:ea typeface="Calibri"/>
              <a:cs typeface="Calibri"/>
              <a:sym typeface="Calibri"/>
            </a:endParaRPr>
          </a:p>
        </p:txBody>
      </p:sp>
      <p:sp>
        <p:nvSpPr>
          <p:cNvPr id="224" name="Google Shape;224;p40"/>
          <p:cNvSpPr/>
          <p:nvPr/>
        </p:nvSpPr>
        <p:spPr>
          <a:xfrm>
            <a:off x="496119" y="2097881"/>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Decreased Risk</a:t>
            </a:r>
            <a:endParaRPr sz="1400">
              <a:solidFill>
                <a:schemeClr val="dk1"/>
              </a:solidFill>
              <a:latin typeface="Calibri"/>
              <a:ea typeface="Calibri"/>
              <a:cs typeface="Calibri"/>
              <a:sym typeface="Calibri"/>
            </a:endParaRPr>
          </a:p>
        </p:txBody>
      </p:sp>
      <p:sp>
        <p:nvSpPr>
          <p:cNvPr id="225" name="Google Shape;225;p40"/>
          <p:cNvSpPr/>
          <p:nvPr/>
        </p:nvSpPr>
        <p:spPr>
          <a:xfrm>
            <a:off x="496119" y="2461096"/>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Breast and ovarian cancer</a:t>
            </a:r>
            <a:endParaRPr sz="1100">
              <a:solidFill>
                <a:schemeClr val="dk1"/>
              </a:solidFill>
              <a:latin typeface="Calibri"/>
              <a:ea typeface="Calibri"/>
              <a:cs typeface="Calibri"/>
              <a:sym typeface="Calibri"/>
            </a:endParaRPr>
          </a:p>
        </p:txBody>
      </p:sp>
      <p:sp>
        <p:nvSpPr>
          <p:cNvPr id="226" name="Google Shape;226;p40"/>
          <p:cNvSpPr/>
          <p:nvPr/>
        </p:nvSpPr>
        <p:spPr>
          <a:xfrm>
            <a:off x="496119" y="2737470"/>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Endometrial cancer</a:t>
            </a:r>
            <a:endParaRPr sz="1100">
              <a:solidFill>
                <a:schemeClr val="dk1"/>
              </a:solidFill>
              <a:latin typeface="Calibri"/>
              <a:ea typeface="Calibri"/>
              <a:cs typeface="Calibri"/>
              <a:sym typeface="Calibri"/>
            </a:endParaRPr>
          </a:p>
        </p:txBody>
      </p:sp>
      <p:sp>
        <p:nvSpPr>
          <p:cNvPr id="227" name="Google Shape;227;p40"/>
          <p:cNvSpPr/>
          <p:nvPr/>
        </p:nvSpPr>
        <p:spPr>
          <a:xfrm>
            <a:off x="496119" y="3013844"/>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Thyroid cancer</a:t>
            </a:r>
            <a:endParaRPr sz="1100">
              <a:solidFill>
                <a:schemeClr val="dk1"/>
              </a:solidFill>
              <a:latin typeface="Calibri"/>
              <a:ea typeface="Calibri"/>
              <a:cs typeface="Calibri"/>
              <a:sym typeface="Calibri"/>
            </a:endParaRPr>
          </a:p>
        </p:txBody>
      </p:sp>
      <p:sp>
        <p:nvSpPr>
          <p:cNvPr id="228" name="Google Shape;228;p40"/>
          <p:cNvSpPr/>
          <p:nvPr/>
        </p:nvSpPr>
        <p:spPr>
          <a:xfrm>
            <a:off x="496119" y="3290218"/>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Type 2 Diabetes</a:t>
            </a:r>
            <a:endParaRPr sz="1100">
              <a:solidFill>
                <a:schemeClr val="dk1"/>
              </a:solidFill>
              <a:latin typeface="Calibri"/>
              <a:ea typeface="Calibri"/>
              <a:cs typeface="Calibri"/>
              <a:sym typeface="Calibri"/>
            </a:endParaRPr>
          </a:p>
        </p:txBody>
      </p:sp>
      <p:sp>
        <p:nvSpPr>
          <p:cNvPr id="229" name="Google Shape;229;p40"/>
          <p:cNvSpPr/>
          <p:nvPr/>
        </p:nvSpPr>
        <p:spPr>
          <a:xfrm>
            <a:off x="496119" y="3566592"/>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Hypertension</a:t>
            </a:r>
            <a:endParaRPr sz="1100">
              <a:solidFill>
                <a:schemeClr val="dk1"/>
              </a:solidFill>
              <a:latin typeface="Calibri"/>
              <a:ea typeface="Calibri"/>
              <a:cs typeface="Calibri"/>
              <a:sym typeface="Calibri"/>
            </a:endParaRPr>
          </a:p>
        </p:txBody>
      </p:sp>
      <p:sp>
        <p:nvSpPr>
          <p:cNvPr id="230" name="Google Shape;230;p40"/>
          <p:cNvSpPr/>
          <p:nvPr/>
        </p:nvSpPr>
        <p:spPr>
          <a:xfrm>
            <a:off x="4749701" y="2097881"/>
            <a:ext cx="1772022" cy="221456"/>
          </a:xfrm>
          <a:prstGeom prst="rect">
            <a:avLst/>
          </a:prstGeom>
          <a:noFill/>
          <a:ln>
            <a:noFill/>
          </a:ln>
        </p:spPr>
        <p:txBody>
          <a:bodyPr spcFirstLastPara="1" wrap="square" lIns="0" tIns="0" rIns="0" bIns="0" anchor="t" anchorCtr="0">
            <a:noAutofit/>
          </a:bodyPr>
          <a:lstStyle/>
          <a:p>
            <a:pPr marL="0" marR="0" lvl="0" indent="0" algn="l" rtl="0">
              <a:lnSpc>
                <a:spcPct val="125000"/>
              </a:lnSpc>
              <a:spcBef>
                <a:spcPts val="0"/>
              </a:spcBef>
              <a:spcAft>
                <a:spcPts val="0"/>
              </a:spcAft>
              <a:buClr>
                <a:srgbClr val="443728"/>
              </a:buClr>
              <a:buSzPts val="1400"/>
              <a:buFont typeface="Crimson Pro"/>
              <a:buNone/>
            </a:pPr>
            <a:r>
              <a:rPr lang="en" sz="1400" b="1">
                <a:solidFill>
                  <a:srgbClr val="443728"/>
                </a:solidFill>
                <a:latin typeface="Crimson Pro"/>
                <a:ea typeface="Crimson Pro"/>
                <a:cs typeface="Crimson Pro"/>
                <a:sym typeface="Crimson Pro"/>
              </a:rPr>
              <a:t>More Benefits</a:t>
            </a:r>
            <a:endParaRPr sz="1400">
              <a:solidFill>
                <a:schemeClr val="dk1"/>
              </a:solidFill>
              <a:latin typeface="Calibri"/>
              <a:ea typeface="Calibri"/>
              <a:cs typeface="Calibri"/>
              <a:sym typeface="Calibri"/>
            </a:endParaRPr>
          </a:p>
        </p:txBody>
      </p:sp>
      <p:sp>
        <p:nvSpPr>
          <p:cNvPr id="231" name="Google Shape;231;p40"/>
          <p:cNvSpPr/>
          <p:nvPr/>
        </p:nvSpPr>
        <p:spPr>
          <a:xfrm>
            <a:off x="4749701" y="2461096"/>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Cost savings (not accounting for mother's time)</a:t>
            </a:r>
            <a:endParaRPr sz="1100">
              <a:solidFill>
                <a:schemeClr val="dk1"/>
              </a:solidFill>
              <a:latin typeface="Calibri"/>
              <a:ea typeface="Calibri"/>
              <a:cs typeface="Calibri"/>
              <a:sym typeface="Calibri"/>
            </a:endParaRPr>
          </a:p>
        </p:txBody>
      </p:sp>
      <p:sp>
        <p:nvSpPr>
          <p:cNvPr id="232" name="Google Shape;232;p40"/>
          <p:cNvSpPr/>
          <p:nvPr/>
        </p:nvSpPr>
        <p:spPr>
          <a:xfrm>
            <a:off x="4749701" y="2737470"/>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Uterine involution/ blood loss after delivery</a:t>
            </a:r>
            <a:endParaRPr sz="1100">
              <a:solidFill>
                <a:schemeClr val="dk1"/>
              </a:solidFill>
              <a:latin typeface="Calibri"/>
              <a:ea typeface="Calibri"/>
              <a:cs typeface="Calibri"/>
              <a:sym typeface="Calibri"/>
            </a:endParaRPr>
          </a:p>
        </p:txBody>
      </p:sp>
      <p:sp>
        <p:nvSpPr>
          <p:cNvPr id="233" name="Google Shape;233;p40"/>
          <p:cNvSpPr/>
          <p:nvPr/>
        </p:nvSpPr>
        <p:spPr>
          <a:xfrm>
            <a:off x="4749701" y="3013844"/>
            <a:ext cx="3902943" cy="226814"/>
          </a:xfrm>
          <a:prstGeom prst="rect">
            <a:avLst/>
          </a:prstGeom>
          <a:noFill/>
          <a:ln>
            <a:noFill/>
          </a:ln>
        </p:spPr>
        <p:txBody>
          <a:bodyPr spcFirstLastPara="1" wrap="square" lIns="0" tIns="0" rIns="0" bIns="0" anchor="t" anchorCtr="0">
            <a:noAutofit/>
          </a:bodyPr>
          <a:lstStyle/>
          <a:p>
            <a:pPr marL="215900" marR="0" lvl="0" indent="-222250" algn="l" rtl="0">
              <a:lnSpc>
                <a:spcPct val="162857"/>
              </a:lnSpc>
              <a:spcBef>
                <a:spcPts val="0"/>
              </a:spcBef>
              <a:spcAft>
                <a:spcPts val="0"/>
              </a:spcAft>
              <a:buClr>
                <a:srgbClr val="443728"/>
              </a:buClr>
              <a:buSzPts val="1100"/>
              <a:buFont typeface="Open Sans"/>
              <a:buChar char="•"/>
            </a:pPr>
            <a:r>
              <a:rPr lang="en" sz="1100">
                <a:solidFill>
                  <a:srgbClr val="443728"/>
                </a:solidFill>
                <a:latin typeface="Open Sans"/>
                <a:ea typeface="Open Sans"/>
                <a:cs typeface="Open Sans"/>
                <a:sym typeface="Open Sans"/>
              </a:rPr>
              <a:t>Eco-friendly</a:t>
            </a:r>
            <a:endParaRPr sz="11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41" descr="preencoded.png"/>
          <p:cNvPicPr preferRelativeResize="0"/>
          <p:nvPr/>
        </p:nvPicPr>
        <p:blipFill rotWithShape="1">
          <a:blip r:embed="rId3">
            <a:alphaModFix/>
          </a:blip>
          <a:srcRect/>
          <a:stretch/>
        </p:blipFill>
        <p:spPr>
          <a:xfrm>
            <a:off x="5715000" y="0"/>
            <a:ext cx="3429000" cy="5144244"/>
          </a:xfrm>
          <a:prstGeom prst="rect">
            <a:avLst/>
          </a:prstGeom>
          <a:noFill/>
          <a:ln>
            <a:noFill/>
          </a:ln>
        </p:spPr>
      </p:pic>
      <p:sp>
        <p:nvSpPr>
          <p:cNvPr id="240" name="Google Shape;240;p41"/>
          <p:cNvSpPr/>
          <p:nvPr/>
        </p:nvSpPr>
        <p:spPr>
          <a:xfrm>
            <a:off x="423565" y="332780"/>
            <a:ext cx="3584823" cy="302568"/>
          </a:xfrm>
          <a:prstGeom prst="rect">
            <a:avLst/>
          </a:prstGeom>
          <a:noFill/>
          <a:ln>
            <a:noFill/>
          </a:ln>
        </p:spPr>
        <p:txBody>
          <a:bodyPr spcFirstLastPara="1" wrap="square" lIns="0" tIns="0" rIns="0" bIns="0" anchor="t" anchorCtr="0">
            <a:noAutofit/>
          </a:bodyPr>
          <a:lstStyle/>
          <a:p>
            <a:pPr marL="0" marR="0" lvl="0" indent="0" algn="l" rtl="0">
              <a:lnSpc>
                <a:spcPct val="126666"/>
              </a:lnSpc>
              <a:spcBef>
                <a:spcPts val="0"/>
              </a:spcBef>
              <a:spcAft>
                <a:spcPts val="0"/>
              </a:spcAft>
              <a:buClr>
                <a:srgbClr val="443728"/>
              </a:buClr>
              <a:buSzPts val="1900"/>
              <a:buFont typeface="Crimson Pro"/>
              <a:buNone/>
            </a:pPr>
            <a:r>
              <a:rPr lang="en" sz="1900" b="1">
                <a:solidFill>
                  <a:srgbClr val="443728"/>
                </a:solidFill>
                <a:latin typeface="Crimson Pro"/>
                <a:ea typeface="Crimson Pro"/>
                <a:cs typeface="Crimson Pro"/>
                <a:sym typeface="Crimson Pro"/>
              </a:rPr>
              <a:t>Contraindications to Breastfeeding</a:t>
            </a:r>
            <a:endParaRPr sz="1900">
              <a:solidFill>
                <a:schemeClr val="dk1"/>
              </a:solidFill>
              <a:latin typeface="Calibri"/>
              <a:ea typeface="Calibri"/>
              <a:cs typeface="Calibri"/>
              <a:sym typeface="Calibri"/>
            </a:endParaRPr>
          </a:p>
        </p:txBody>
      </p:sp>
      <p:sp>
        <p:nvSpPr>
          <p:cNvPr id="241" name="Google Shape;241;p41"/>
          <p:cNvSpPr/>
          <p:nvPr/>
        </p:nvSpPr>
        <p:spPr>
          <a:xfrm>
            <a:off x="423565" y="771451"/>
            <a:ext cx="2373436" cy="4040014"/>
          </a:xfrm>
          <a:prstGeom prst="roundRect">
            <a:avLst>
              <a:gd name="adj" fmla="val 2142"/>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42" name="Google Shape;242;p41"/>
          <p:cNvSpPr/>
          <p:nvPr/>
        </p:nvSpPr>
        <p:spPr>
          <a:xfrm>
            <a:off x="549324" y="897211"/>
            <a:ext cx="1512689" cy="189086"/>
          </a:xfrm>
          <a:prstGeom prst="rect">
            <a:avLst/>
          </a:prstGeom>
          <a:noFill/>
          <a:ln>
            <a:noFill/>
          </a:ln>
        </p:spPr>
        <p:txBody>
          <a:bodyPr spcFirstLastPara="1" wrap="square" lIns="0" tIns="0" rIns="0" bIns="0" anchor="t" anchorCtr="0">
            <a:noAutofit/>
          </a:bodyPr>
          <a:lstStyle/>
          <a:p>
            <a:pPr marL="0" marR="0" lvl="0" indent="0" algn="l" rtl="0">
              <a:lnSpc>
                <a:spcPct val="123684"/>
              </a:lnSpc>
              <a:spcBef>
                <a:spcPts val="0"/>
              </a:spcBef>
              <a:spcAft>
                <a:spcPts val="0"/>
              </a:spcAft>
              <a:buClr>
                <a:srgbClr val="443728"/>
              </a:buClr>
              <a:buSzPts val="1200"/>
              <a:buFont typeface="Crimson Pro"/>
              <a:buNone/>
            </a:pPr>
            <a:r>
              <a:rPr lang="en" sz="1200" b="1">
                <a:solidFill>
                  <a:srgbClr val="443728"/>
                </a:solidFill>
                <a:latin typeface="Crimson Pro"/>
                <a:ea typeface="Crimson Pro"/>
                <a:cs typeface="Crimson Pro"/>
                <a:sym typeface="Crimson Pro"/>
              </a:rPr>
              <a:t>Contraindications</a:t>
            </a:r>
            <a:endParaRPr sz="1200">
              <a:solidFill>
                <a:schemeClr val="dk1"/>
              </a:solidFill>
              <a:latin typeface="Calibri"/>
              <a:ea typeface="Calibri"/>
              <a:cs typeface="Calibri"/>
              <a:sym typeface="Calibri"/>
            </a:endParaRPr>
          </a:p>
        </p:txBody>
      </p:sp>
      <p:sp>
        <p:nvSpPr>
          <p:cNvPr id="243" name="Google Shape;243;p41"/>
          <p:cNvSpPr/>
          <p:nvPr/>
        </p:nvSpPr>
        <p:spPr>
          <a:xfrm>
            <a:off x="549324" y="1158850"/>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HIV with detectable viral load</a:t>
            </a:r>
            <a:endParaRPr sz="900">
              <a:solidFill>
                <a:schemeClr val="dk1"/>
              </a:solidFill>
              <a:latin typeface="Calibri"/>
              <a:ea typeface="Calibri"/>
              <a:cs typeface="Calibri"/>
              <a:sym typeface="Calibri"/>
            </a:endParaRPr>
          </a:p>
        </p:txBody>
      </p:sp>
      <p:sp>
        <p:nvSpPr>
          <p:cNvPr id="244" name="Google Shape;244;p41"/>
          <p:cNvSpPr/>
          <p:nvPr/>
        </p:nvSpPr>
        <p:spPr>
          <a:xfrm>
            <a:off x="549324" y="1394743"/>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HTLV I or II</a:t>
            </a:r>
            <a:endParaRPr sz="900">
              <a:solidFill>
                <a:schemeClr val="dk1"/>
              </a:solidFill>
              <a:latin typeface="Calibri"/>
              <a:ea typeface="Calibri"/>
              <a:cs typeface="Calibri"/>
              <a:sym typeface="Calibri"/>
            </a:endParaRPr>
          </a:p>
        </p:txBody>
      </p:sp>
      <p:sp>
        <p:nvSpPr>
          <p:cNvPr id="245" name="Google Shape;245;p41"/>
          <p:cNvSpPr/>
          <p:nvPr/>
        </p:nvSpPr>
        <p:spPr>
          <a:xfrm>
            <a:off x="549324" y="1630636"/>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Ebola</a:t>
            </a:r>
            <a:endParaRPr sz="900">
              <a:solidFill>
                <a:schemeClr val="dk1"/>
              </a:solidFill>
              <a:latin typeface="Calibri"/>
              <a:ea typeface="Calibri"/>
              <a:cs typeface="Calibri"/>
              <a:sym typeface="Calibri"/>
            </a:endParaRPr>
          </a:p>
        </p:txBody>
      </p:sp>
      <p:sp>
        <p:nvSpPr>
          <p:cNvPr id="246" name="Google Shape;246;p41"/>
          <p:cNvSpPr/>
          <p:nvPr/>
        </p:nvSpPr>
        <p:spPr>
          <a:xfrm>
            <a:off x="549324" y="1866528"/>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Drugs of abuse</a:t>
            </a:r>
            <a:endParaRPr sz="900">
              <a:solidFill>
                <a:schemeClr val="dk1"/>
              </a:solidFill>
              <a:latin typeface="Calibri"/>
              <a:ea typeface="Calibri"/>
              <a:cs typeface="Calibri"/>
              <a:sym typeface="Calibri"/>
            </a:endParaRPr>
          </a:p>
        </p:txBody>
      </p:sp>
      <p:sp>
        <p:nvSpPr>
          <p:cNvPr id="247" name="Google Shape;247;p41"/>
          <p:cNvSpPr/>
          <p:nvPr/>
        </p:nvSpPr>
        <p:spPr>
          <a:xfrm>
            <a:off x="549324" y="2102421"/>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Active brucellosis</a:t>
            </a:r>
            <a:endParaRPr sz="900">
              <a:solidFill>
                <a:schemeClr val="dk1"/>
              </a:solidFill>
              <a:latin typeface="Calibri"/>
              <a:ea typeface="Calibri"/>
              <a:cs typeface="Calibri"/>
              <a:sym typeface="Calibri"/>
            </a:endParaRPr>
          </a:p>
        </p:txBody>
      </p:sp>
      <p:sp>
        <p:nvSpPr>
          <p:cNvPr id="248" name="Google Shape;248;p41"/>
          <p:cNvSpPr/>
          <p:nvPr/>
        </p:nvSpPr>
        <p:spPr>
          <a:xfrm>
            <a:off x="2917999" y="771451"/>
            <a:ext cx="2373436" cy="4040014"/>
          </a:xfrm>
          <a:prstGeom prst="roundRect">
            <a:avLst>
              <a:gd name="adj" fmla="val 2142"/>
            </a:avLst>
          </a:prstGeom>
          <a:solidFill>
            <a:srgbClr val="EBE2E0"/>
          </a:solidFill>
          <a:ln w="9525" cap="flat" cmpd="sng">
            <a:solidFill>
              <a:srgbClr val="D1C8C6"/>
            </a:solidFill>
            <a:prstDash val="solid"/>
            <a:round/>
            <a:headEnd type="none" w="sm" len="sm"/>
            <a:tailEnd type="none" w="sm" len="sm"/>
          </a:ln>
        </p:spPr>
        <p:txBody>
          <a:bodyPr spcFirstLastPara="1" wrap="square" lIns="57150" tIns="28575" rIns="57150" bIns="28575" anchor="t" anchorCtr="0">
            <a:noAutofit/>
          </a:bodyPr>
          <a:lstStyle/>
          <a:p>
            <a:pPr marL="0" marR="0" lvl="0" indent="0" algn="l" rtl="0">
              <a:spcBef>
                <a:spcPts val="0"/>
              </a:spcBef>
              <a:spcAft>
                <a:spcPts val="0"/>
              </a:spcAft>
              <a:buNone/>
            </a:pPr>
            <a:endParaRPr sz="1100">
              <a:solidFill>
                <a:schemeClr val="dk1"/>
              </a:solidFill>
              <a:latin typeface="Calibri"/>
              <a:ea typeface="Calibri"/>
              <a:cs typeface="Calibri"/>
              <a:sym typeface="Calibri"/>
            </a:endParaRPr>
          </a:p>
        </p:txBody>
      </p:sp>
      <p:sp>
        <p:nvSpPr>
          <p:cNvPr id="249" name="Google Shape;249;p41"/>
          <p:cNvSpPr/>
          <p:nvPr/>
        </p:nvSpPr>
        <p:spPr>
          <a:xfrm>
            <a:off x="3043758" y="897211"/>
            <a:ext cx="1700122" cy="189086"/>
          </a:xfrm>
          <a:prstGeom prst="rect">
            <a:avLst/>
          </a:prstGeom>
          <a:noFill/>
          <a:ln>
            <a:noFill/>
          </a:ln>
        </p:spPr>
        <p:txBody>
          <a:bodyPr spcFirstLastPara="1" wrap="square" lIns="0" tIns="0" rIns="0" bIns="0" anchor="t" anchorCtr="0">
            <a:noAutofit/>
          </a:bodyPr>
          <a:lstStyle/>
          <a:p>
            <a:pPr marL="0" marR="0" lvl="0" indent="0" algn="l" rtl="0">
              <a:lnSpc>
                <a:spcPct val="123684"/>
              </a:lnSpc>
              <a:spcBef>
                <a:spcPts val="0"/>
              </a:spcBef>
              <a:spcAft>
                <a:spcPts val="0"/>
              </a:spcAft>
              <a:buClr>
                <a:srgbClr val="443728"/>
              </a:buClr>
              <a:buSzPts val="1200"/>
              <a:buFont typeface="Crimson Pro"/>
              <a:buNone/>
            </a:pPr>
            <a:r>
              <a:rPr lang="en" sz="1200" b="1" dirty="0">
                <a:solidFill>
                  <a:srgbClr val="443728"/>
                </a:solidFill>
                <a:latin typeface="Crimson Pro"/>
                <a:ea typeface="Crimson Pro"/>
                <a:cs typeface="Crimson Pro"/>
                <a:sym typeface="Crimson Pro"/>
              </a:rPr>
              <a:t>Contraindications (cont)</a:t>
            </a:r>
            <a:endParaRPr sz="1200" dirty="0">
              <a:solidFill>
                <a:schemeClr val="dk1"/>
              </a:solidFill>
              <a:latin typeface="Calibri"/>
              <a:ea typeface="Calibri"/>
              <a:cs typeface="Calibri"/>
              <a:sym typeface="Calibri"/>
            </a:endParaRPr>
          </a:p>
        </p:txBody>
      </p:sp>
      <p:sp>
        <p:nvSpPr>
          <p:cNvPr id="250" name="Google Shape;250;p41"/>
          <p:cNvSpPr/>
          <p:nvPr/>
        </p:nvSpPr>
        <p:spPr>
          <a:xfrm>
            <a:off x="3043758" y="1158850"/>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Certain medications (optional video)</a:t>
            </a:r>
            <a:endParaRPr sz="900">
              <a:solidFill>
                <a:schemeClr val="dk1"/>
              </a:solidFill>
              <a:latin typeface="Calibri"/>
              <a:ea typeface="Calibri"/>
              <a:cs typeface="Calibri"/>
              <a:sym typeface="Calibri"/>
            </a:endParaRPr>
          </a:p>
        </p:txBody>
      </p:sp>
      <p:pic>
        <p:nvPicPr>
          <p:cNvPr id="251" name="Google Shape;251;p41" descr="preencoded.png">
            <a:hlinkClick r:id="rId4"/>
          </p:cNvPr>
          <p:cNvPicPr preferRelativeResize="0"/>
          <p:nvPr/>
        </p:nvPicPr>
        <p:blipFill rotWithShape="1">
          <a:blip r:embed="rId5">
            <a:alphaModFix/>
          </a:blip>
          <a:srcRect/>
          <a:stretch/>
        </p:blipFill>
        <p:spPr>
          <a:xfrm>
            <a:off x="3043758" y="1571868"/>
            <a:ext cx="1811387" cy="2202210"/>
          </a:xfrm>
          <a:prstGeom prst="rect">
            <a:avLst/>
          </a:prstGeom>
          <a:noFill/>
          <a:ln>
            <a:noFill/>
          </a:ln>
        </p:spPr>
      </p:pic>
      <p:sp>
        <p:nvSpPr>
          <p:cNvPr id="252" name="Google Shape;252;p41"/>
          <p:cNvSpPr/>
          <p:nvPr/>
        </p:nvSpPr>
        <p:spPr>
          <a:xfrm>
            <a:off x="3043758" y="3826818"/>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Active HSV - not on infected side</a:t>
            </a:r>
            <a:endParaRPr sz="900">
              <a:solidFill>
                <a:schemeClr val="dk1"/>
              </a:solidFill>
              <a:latin typeface="Calibri"/>
              <a:ea typeface="Calibri"/>
              <a:cs typeface="Calibri"/>
              <a:sym typeface="Calibri"/>
            </a:endParaRPr>
          </a:p>
        </p:txBody>
      </p:sp>
      <p:sp>
        <p:nvSpPr>
          <p:cNvPr id="253" name="Google Shape;253;p41"/>
          <p:cNvSpPr/>
          <p:nvPr/>
        </p:nvSpPr>
        <p:spPr>
          <a:xfrm>
            <a:off x="3043758" y="4062710"/>
            <a:ext cx="2121917" cy="193551"/>
          </a:xfrm>
          <a:prstGeom prst="rect">
            <a:avLst/>
          </a:prstGeom>
          <a:noFill/>
          <a:ln>
            <a:noFill/>
          </a:ln>
        </p:spPr>
        <p:txBody>
          <a:bodyPr spcFirstLastPara="1" wrap="square" lIns="0" tIns="0" rIns="0" bIns="0" anchor="t" anchorCtr="0">
            <a:noAutofit/>
          </a:bodyPr>
          <a:lstStyle/>
          <a:p>
            <a:pPr marL="215900" marR="0" lvl="0" indent="-209550" algn="l" rtl="0">
              <a:lnSpc>
                <a:spcPct val="160000"/>
              </a:lnSpc>
              <a:spcBef>
                <a:spcPts val="0"/>
              </a:spcBef>
              <a:spcAft>
                <a:spcPts val="0"/>
              </a:spcAft>
              <a:buClr>
                <a:srgbClr val="443728"/>
              </a:buClr>
              <a:buSzPts val="900"/>
              <a:buFont typeface="Open Sans"/>
              <a:buChar char="•"/>
            </a:pPr>
            <a:r>
              <a:rPr lang="en" sz="900">
                <a:solidFill>
                  <a:srgbClr val="443728"/>
                </a:solidFill>
                <a:latin typeface="Open Sans"/>
                <a:ea typeface="Open Sans"/>
                <a:cs typeface="Open Sans"/>
                <a:sym typeface="Open Sans"/>
              </a:rPr>
              <a:t>Tuberculosis and varicella </a:t>
            </a:r>
            <a:endParaRPr sz="900">
              <a:solidFill>
                <a:schemeClr val="dk1"/>
              </a:solidFill>
              <a:latin typeface="Calibri"/>
              <a:ea typeface="Calibri"/>
              <a:cs typeface="Calibri"/>
              <a:sym typeface="Calibri"/>
            </a:endParaRPr>
          </a:p>
        </p:txBody>
      </p:sp>
      <p:sp>
        <p:nvSpPr>
          <p:cNvPr id="254" name="Google Shape;254;p41"/>
          <p:cNvSpPr/>
          <p:nvPr/>
        </p:nvSpPr>
        <p:spPr>
          <a:xfrm>
            <a:off x="3043758" y="4298603"/>
            <a:ext cx="2121917" cy="387102"/>
          </a:xfrm>
          <a:prstGeom prst="rect">
            <a:avLst/>
          </a:prstGeom>
          <a:noFill/>
          <a:ln>
            <a:noFill/>
          </a:ln>
        </p:spPr>
        <p:txBody>
          <a:bodyPr spcFirstLastPara="1" wrap="square" lIns="0" tIns="0" rIns="0" bIns="0" anchor="t" anchorCtr="0">
            <a:noAutofit/>
          </a:bodyPr>
          <a:lstStyle/>
          <a:p>
            <a:pPr marL="431800" marR="0" lvl="1" indent="-209550" algn="l" rtl="0">
              <a:lnSpc>
                <a:spcPct val="160000"/>
              </a:lnSpc>
              <a:spcBef>
                <a:spcPts val="0"/>
              </a:spcBef>
              <a:spcAft>
                <a:spcPts val="0"/>
              </a:spcAft>
              <a:buClr>
                <a:srgbClr val="443728"/>
              </a:buClr>
              <a:buSzPts val="900"/>
              <a:buFont typeface="Open Sans"/>
              <a:buChar char="•"/>
            </a:pPr>
            <a:r>
              <a:rPr lang="en" sz="900" b="0" i="0" u="none" strike="noStrike" cap="none">
                <a:solidFill>
                  <a:srgbClr val="443728"/>
                </a:solidFill>
                <a:latin typeface="Open Sans"/>
                <a:ea typeface="Open Sans"/>
                <a:cs typeface="Open Sans"/>
                <a:sym typeface="Open Sans"/>
              </a:rPr>
              <a:t>Mom contagious but milk okay to give </a:t>
            </a:r>
            <a:endParaRPr sz="900" b="0" i="0" u="none" strike="noStrike" cap="none">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2092</Words>
  <Application>Microsoft Office PowerPoint</Application>
  <PresentationFormat>On-screen Show (16:9)</PresentationFormat>
  <Paragraphs>235</Paragraphs>
  <Slides>30</Slides>
  <Notes>30</Notes>
  <HiddenSlides>1</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30</vt:i4>
      </vt:variant>
    </vt:vector>
  </HeadingPairs>
  <TitlesOfParts>
    <vt:vector size="38" baseType="lpstr">
      <vt:lpstr>Calibri</vt:lpstr>
      <vt:lpstr>Open Sans</vt:lpstr>
      <vt:lpstr>Courier New</vt:lpstr>
      <vt:lpstr>Crimson Pro</vt:lpstr>
      <vt:lpstr>Libre Franklin Medium</vt:lpstr>
      <vt:lpstr>Arial</vt:lpstr>
      <vt:lpstr>Simple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Cassandra Carr</dc:creator>
  <cp:lastModifiedBy>Cassandra Carr</cp:lastModifiedBy>
  <cp:revision>1</cp:revision>
  <dcterms:modified xsi:type="dcterms:W3CDTF">2025-07-26T22:17:09Z</dcterms:modified>
</cp:coreProperties>
</file>