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79" r:id="rId3"/>
    <p:sldId id="258" r:id="rId4"/>
    <p:sldId id="301" r:id="rId5"/>
    <p:sldId id="302" r:id="rId6"/>
    <p:sldId id="280" r:id="rId7"/>
    <p:sldId id="306" r:id="rId8"/>
    <p:sldId id="307" r:id="rId9"/>
    <p:sldId id="287" r:id="rId10"/>
    <p:sldId id="293" r:id="rId11"/>
    <p:sldId id="291" r:id="rId12"/>
    <p:sldId id="292" r:id="rId13"/>
    <p:sldId id="257" r:id="rId14"/>
    <p:sldId id="261" r:id="rId15"/>
    <p:sldId id="309" r:id="rId16"/>
    <p:sldId id="260" r:id="rId17"/>
    <p:sldId id="277" r:id="rId18"/>
    <p:sldId id="278" r:id="rId19"/>
    <p:sldId id="308" r:id="rId20"/>
    <p:sldId id="289" r:id="rId21"/>
    <p:sldId id="290" r:id="rId22"/>
    <p:sldId id="284" r:id="rId23"/>
    <p:sldId id="294" r:id="rId24"/>
    <p:sldId id="285" r:id="rId25"/>
    <p:sldId id="286" r:id="rId26"/>
    <p:sldId id="296" r:id="rId27"/>
    <p:sldId id="259" r:id="rId28"/>
    <p:sldId id="262" r:id="rId29"/>
    <p:sldId id="263" r:id="rId30"/>
    <p:sldId id="274" r:id="rId31"/>
    <p:sldId id="275" r:id="rId32"/>
    <p:sldId id="283" r:id="rId33"/>
    <p:sldId id="299" r:id="rId34"/>
    <p:sldId id="303" r:id="rId35"/>
    <p:sldId id="298" r:id="rId36"/>
    <p:sldId id="295" r:id="rId37"/>
    <p:sldId id="300" r:id="rId38"/>
    <p:sldId id="304" r:id="rId39"/>
    <p:sldId id="305" r:id="rId40"/>
    <p:sldId id="264" r:id="rId41"/>
    <p:sldId id="265" r:id="rId42"/>
    <p:sldId id="266" r:id="rId43"/>
    <p:sldId id="267" r:id="rId44"/>
    <p:sldId id="268" r:id="rId45"/>
    <p:sldId id="269" r:id="rId46"/>
    <p:sldId id="270" r:id="rId47"/>
    <p:sldId id="27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77555" autoAdjust="0"/>
  </p:normalViewPr>
  <p:slideViewPr>
    <p:cSldViewPr snapToGrid="0">
      <p:cViewPr varScale="1">
        <p:scale>
          <a:sx n="53" d="100"/>
          <a:sy n="53" d="100"/>
        </p:scale>
        <p:origin x="11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2241887905605E-2"/>
          <c:y val="2.3913043478260895E-2"/>
          <c:w val="0.97050147492625349"/>
          <c:h val="0.91304347826086962"/>
        </c:manualLayout>
      </c:layout>
      <c:barChart>
        <c:barDir val="col"/>
        <c:grouping val="clustered"/>
        <c:varyColors val="0"/>
        <c:ser>
          <c:idx val="0"/>
          <c:order val="0"/>
          <c:tx>
            <c:strRef>
              <c:f>Sheet1!$A$2</c:f>
              <c:strCache>
                <c:ptCount val="1"/>
                <c:pt idx="0">
                  <c:v>East</c:v>
                </c:pt>
              </c:strCache>
            </c:strRef>
          </c:tx>
          <c:spPr>
            <a:solidFill>
              <a:srgbClr val="008000"/>
            </a:solidFill>
            <a:ln w="12699">
              <a:solidFill>
                <a:schemeClr val="accent6"/>
              </a:solidFill>
              <a:prstDash val="solid"/>
            </a:ln>
          </c:spPr>
          <c:invertIfNegative val="0"/>
          <c:dLbls>
            <c:spPr>
              <a:noFill/>
              <a:ln w="25397">
                <a:noFill/>
              </a:ln>
            </c:spPr>
            <c:txPr>
              <a:bodyPr/>
              <a:lstStyle/>
              <a:p>
                <a:pPr>
                  <a:defRPr sz="1375" b="1" i="0" u="none" strike="noStrike" baseline="0">
                    <a:solidFill>
                      <a:schemeClr val="tx1"/>
                    </a:solidFill>
                    <a:latin typeface="Arial"/>
                    <a:ea typeface="Arial"/>
                    <a:cs typeface="Arial"/>
                  </a:defRPr>
                </a:pPr>
                <a:endParaRPr lang="en-US"/>
              </a:p>
            </c:tx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numRef>
              <c:f>Sheet1!$B$1:$M$1</c:f>
              <c:numCache>
                <c:formatCode>General</c:formatCode>
                <c:ptCount val="12"/>
              </c:numCache>
            </c:numRef>
          </c:cat>
          <c:val>
            <c:numRef>
              <c:f>Sheet1!$B$2:$M$2</c:f>
              <c:numCache>
                <c:formatCode>General</c:formatCode>
                <c:ptCount val="12"/>
                <c:pt idx="0">
                  <c:v>899</c:v>
                </c:pt>
                <c:pt idx="1">
                  <c:v>1150</c:v>
                </c:pt>
                <c:pt idx="2">
                  <c:v>850</c:v>
                </c:pt>
                <c:pt idx="3">
                  <c:v>710</c:v>
                </c:pt>
                <c:pt idx="4">
                  <c:v>325</c:v>
                </c:pt>
                <c:pt idx="5">
                  <c:v>200</c:v>
                </c:pt>
                <c:pt idx="6">
                  <c:v>280</c:v>
                </c:pt>
                <c:pt idx="7">
                  <c:v>399</c:v>
                </c:pt>
                <c:pt idx="8">
                  <c:v>325</c:v>
                </c:pt>
                <c:pt idx="9">
                  <c:v>190</c:v>
                </c:pt>
                <c:pt idx="10">
                  <c:v>210</c:v>
                </c:pt>
                <c:pt idx="11">
                  <c:v>510</c:v>
                </c:pt>
              </c:numCache>
            </c:numRef>
          </c:val>
          <c:extLst>
            <c:ext xmlns:c16="http://schemas.microsoft.com/office/drawing/2014/chart" uri="{C3380CC4-5D6E-409C-BE32-E72D297353CC}">
              <c16:uniqueId val="{00000000-8C52-E846-BA70-09AF473B1CC3}"/>
            </c:ext>
          </c:extLst>
        </c:ser>
        <c:dLbls>
          <c:showLegendKey val="0"/>
          <c:showVal val="0"/>
          <c:showCatName val="0"/>
          <c:showSerName val="0"/>
          <c:showPercent val="0"/>
          <c:showBubbleSize val="0"/>
        </c:dLbls>
        <c:gapWidth val="30"/>
        <c:overlap val="100"/>
        <c:axId val="315641384"/>
        <c:axId val="315645696"/>
      </c:barChart>
      <c:catAx>
        <c:axId val="315641384"/>
        <c:scaling>
          <c:orientation val="minMax"/>
        </c:scaling>
        <c:delete val="0"/>
        <c:axPos val="b"/>
        <c:numFmt formatCode="0" sourceLinked="0"/>
        <c:majorTickMark val="out"/>
        <c:minorTickMark val="none"/>
        <c:tickLblPos val="nextTo"/>
        <c:spPr>
          <a:ln w="12699">
            <a:solidFill>
              <a:schemeClr val="tx1"/>
            </a:solidFill>
            <a:prstDash val="solid"/>
          </a:ln>
        </c:spPr>
        <c:txPr>
          <a:bodyPr rot="0" vert="horz"/>
          <a:lstStyle/>
          <a:p>
            <a:pPr>
              <a:defRPr sz="1375" b="1" i="0" u="none" strike="noStrike" baseline="0">
                <a:solidFill>
                  <a:schemeClr val="tx1"/>
                </a:solidFill>
                <a:latin typeface="Arial"/>
                <a:ea typeface="Arial"/>
                <a:cs typeface="Arial"/>
              </a:defRPr>
            </a:pPr>
            <a:endParaRPr lang="en-US"/>
          </a:p>
        </c:txPr>
        <c:crossAx val="315645696"/>
        <c:crossesAt val="0"/>
        <c:auto val="1"/>
        <c:lblAlgn val="ctr"/>
        <c:lblOffset val="100"/>
        <c:tickLblSkip val="8"/>
        <c:tickMarkSkip val="16"/>
        <c:noMultiLvlLbl val="0"/>
      </c:catAx>
      <c:valAx>
        <c:axId val="315645696"/>
        <c:scaling>
          <c:orientation val="minMax"/>
          <c:max val="1200"/>
          <c:min val="100"/>
        </c:scaling>
        <c:delete val="1"/>
        <c:axPos val="l"/>
        <c:majorGridlines>
          <c:spPr>
            <a:ln w="12699">
              <a:solidFill>
                <a:schemeClr val="tx1"/>
              </a:solidFill>
              <a:prstDash val="solid"/>
            </a:ln>
          </c:spPr>
        </c:majorGridlines>
        <c:numFmt formatCode="General" sourceLinked="1"/>
        <c:majorTickMark val="out"/>
        <c:minorTickMark val="none"/>
        <c:tickLblPos val="nextTo"/>
        <c:crossAx val="315641384"/>
        <c:crosses val="autoZero"/>
        <c:crossBetween val="between"/>
        <c:majorUnit val="100"/>
        <c:minorUnit val="50"/>
      </c:valAx>
      <c:spPr>
        <a:noFill/>
        <a:ln w="25397">
          <a:noFill/>
        </a:ln>
      </c:spPr>
    </c:plotArea>
    <c:plotVisOnly val="1"/>
    <c:dispBlanksAs val="gap"/>
    <c:showDLblsOverMax val="0"/>
  </c:chart>
  <c:spPr>
    <a:noFill/>
    <a:ln>
      <a:solidFill>
        <a:srgbClr val="000000"/>
      </a:solidFill>
    </a:ln>
  </c:spPr>
  <c:txPr>
    <a:bodyPr/>
    <a:lstStyle/>
    <a:p>
      <a:pPr>
        <a:defRPr sz="1375" b="1" i="0" u="none" strike="noStrike" baseline="0">
          <a:solidFill>
            <a:schemeClr val="tx1"/>
          </a:solidFill>
          <a:latin typeface="Arial"/>
          <a:ea typeface="Arial"/>
          <a:cs typeface="Aria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F3E272-9AFE-4A6F-86AD-FEB71E0D402C}" type="datetimeFigureOut">
              <a:rPr lang="en-US" smtClean="0"/>
              <a:t>8/27/2022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15585-CE89-414C-8841-CAF6F7498B8B}" type="slidenum">
              <a:rPr lang="en-US" smtClean="0"/>
              <a:t>‹#›</a:t>
            </a:fld>
            <a:endParaRPr lang="en-US"/>
          </a:p>
        </p:txBody>
      </p:sp>
    </p:spTree>
    <p:extLst>
      <p:ext uri="{BB962C8B-B14F-4D97-AF65-F5344CB8AC3E}">
        <p14:creationId xmlns:p14="http://schemas.microsoft.com/office/powerpoint/2010/main" val="2729796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journals.plos.org/plosone/article?id=10.1371/journal.pone.0206840"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Recommended sleep duration is 7-9 hours for most people.</a:t>
            </a:r>
            <a:r>
              <a:rPr lang="en-US" baseline="0" dirty="0" smtClean="0"/>
              <a:t> Very few people (&lt;2.5%) can function optimally despite getting less than that</a:t>
            </a:r>
            <a:endParaRPr lang="en-US" dirty="0"/>
          </a:p>
        </p:txBody>
      </p:sp>
      <p:sp>
        <p:nvSpPr>
          <p:cNvPr id="4" name="Slide Number Placeholder 3"/>
          <p:cNvSpPr>
            <a:spLocks noGrp="1"/>
          </p:cNvSpPr>
          <p:nvPr>
            <p:ph type="sldNum" sz="quarter" idx="10"/>
          </p:nvPr>
        </p:nvSpPr>
        <p:spPr/>
        <p:txBody>
          <a:bodyPr/>
          <a:lstStyle/>
          <a:p>
            <a:fld id="{68D15585-CE89-414C-8841-CAF6F7498B8B}" type="slidenum">
              <a:rPr lang="en-US" smtClean="0"/>
              <a:t>4</a:t>
            </a:fld>
            <a:endParaRPr lang="en-US"/>
          </a:p>
        </p:txBody>
      </p:sp>
    </p:spTree>
    <p:extLst>
      <p:ext uri="{BB962C8B-B14F-4D97-AF65-F5344CB8AC3E}">
        <p14:creationId xmlns:p14="http://schemas.microsoft.com/office/powerpoint/2010/main" val="93608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Residency schedule, burnout and patient care among first-year residents</a:t>
            </a:r>
          </a:p>
          <a:p>
            <a:r>
              <a:rPr lang="da-DK" dirty="0" smtClean="0"/>
              <a:t>Block L, et al. Postgrad Med J 2013;89:495–500</a:t>
            </a:r>
            <a:endParaRPr lang="en-US" dirty="0"/>
          </a:p>
        </p:txBody>
      </p:sp>
      <p:sp>
        <p:nvSpPr>
          <p:cNvPr id="4" name="Slide Number Placeholder 3"/>
          <p:cNvSpPr>
            <a:spLocks noGrp="1"/>
          </p:cNvSpPr>
          <p:nvPr>
            <p:ph type="sldNum" sz="quarter" idx="10"/>
          </p:nvPr>
        </p:nvSpPr>
        <p:spPr/>
        <p:txBody>
          <a:bodyPr/>
          <a:lstStyle/>
          <a:p>
            <a:fld id="{68D15585-CE89-414C-8841-CAF6F7498B8B}" type="slidenum">
              <a:rPr lang="en-US" smtClean="0"/>
              <a:t>13</a:t>
            </a:fld>
            <a:endParaRPr lang="en-US"/>
          </a:p>
        </p:txBody>
      </p:sp>
    </p:spTree>
    <p:extLst>
      <p:ext uri="{BB962C8B-B14F-4D97-AF65-F5344CB8AC3E}">
        <p14:creationId xmlns:p14="http://schemas.microsoft.com/office/powerpoint/2010/main" val="240783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57066" indent="-291179">
              <a:defRPr>
                <a:solidFill>
                  <a:schemeClr val="tx1"/>
                </a:solidFill>
                <a:latin typeface="Arial" pitchFamily="34" charset="0"/>
                <a:ea typeface="ＭＳ Ｐゴシック" pitchFamily="34" charset="-128"/>
              </a:defRPr>
            </a:lvl2pPr>
            <a:lvl3pPr marL="1164717" indent="-232943">
              <a:defRPr>
                <a:solidFill>
                  <a:schemeClr val="tx1"/>
                </a:solidFill>
                <a:latin typeface="Arial" pitchFamily="34" charset="0"/>
                <a:ea typeface="ＭＳ Ｐゴシック" pitchFamily="34" charset="-128"/>
              </a:defRPr>
            </a:lvl3pPr>
            <a:lvl4pPr marL="1630604" indent="-232943">
              <a:defRPr>
                <a:solidFill>
                  <a:schemeClr val="tx1"/>
                </a:solidFill>
                <a:latin typeface="Arial" pitchFamily="34" charset="0"/>
                <a:ea typeface="ＭＳ Ｐゴシック" pitchFamily="34" charset="-128"/>
              </a:defRPr>
            </a:lvl4pPr>
            <a:lvl5pPr marL="2096491" indent="-232943">
              <a:defRPr>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63DC643-4334-49F1-AD4F-E49613F69510}" type="slidenum">
              <a:rPr lang="en-US" altLang="en-US" smtClean="0"/>
              <a:pPr/>
              <a:t>15</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16472" indent="-116472"/>
            <a:r>
              <a:rPr lang="en-US" altLang="en-US" sz="1100" dirty="0">
                <a:latin typeface="Arial" pitchFamily="34" charset="0"/>
                <a:ea typeface="ＭＳ Ｐゴシック" pitchFamily="34" charset="-128"/>
              </a:rPr>
              <a:t>This build of slides demonstrates the similarity in the temporal distribution of meter-reading errors and auto accidents and correlates the indirect relationship that poor function has to the maximum peaks of the circadian rhythm (times of greatest sleepiness).</a:t>
            </a:r>
          </a:p>
          <a:p>
            <a:pPr marL="116472" indent="-116472">
              <a:buFontTx/>
              <a:buChar char="•"/>
            </a:pPr>
            <a:r>
              <a:rPr lang="en-US" altLang="en-US" sz="1100" dirty="0">
                <a:latin typeface="Arial" pitchFamily="34" charset="0"/>
                <a:ea typeface="ＭＳ Ｐゴシック" pitchFamily="34" charset="-128"/>
              </a:rPr>
              <a:t>At the maximum peak of sleepiness (12 AM-7 AM; 1 PM-4 PM), errors and accident rates are at their highest</a:t>
            </a:r>
          </a:p>
          <a:p>
            <a:pPr marL="116472" indent="-116472">
              <a:buFontTx/>
              <a:buChar char="•"/>
            </a:pPr>
            <a:r>
              <a:rPr lang="en-US" altLang="en-US" sz="1100" dirty="0">
                <a:latin typeface="Arial" pitchFamily="34" charset="0"/>
                <a:ea typeface="ＭＳ Ｐゴシック" pitchFamily="34" charset="-128"/>
              </a:rPr>
              <a:t>At the minimum troughs of sleepiness (7 AM-11 AM; and 5 PM-11 PM), function is higher and errors and accidents occur less frequently</a:t>
            </a:r>
          </a:p>
        </p:txBody>
      </p:sp>
    </p:spTree>
    <p:extLst>
      <p:ext uri="{BB962C8B-B14F-4D97-AF65-F5344CB8AC3E}">
        <p14:creationId xmlns:p14="http://schemas.microsoft.com/office/powerpoint/2010/main" val="2574648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effectLst/>
                <a:latin typeface="+mn-lt"/>
                <a:ea typeface="+mn-ea"/>
                <a:cs typeface="+mn-cs"/>
              </a:rPr>
              <a:t>When the total body of evidence was evaluated and when study quality, consistency, level of adversity, and magnitude of response were considered, the evidence generally supports that consumption of up to 400 mg caffeine/day in healthy adults is not associated with overt, adverse cardiovascular effects, behavioral effects, reproductive and developmental effects, acute effects, or bone status</a:t>
            </a:r>
            <a:endParaRPr lang="en-US" dirty="0"/>
          </a:p>
        </p:txBody>
      </p:sp>
      <p:sp>
        <p:nvSpPr>
          <p:cNvPr id="4" name="Slide Number Placeholder 3"/>
          <p:cNvSpPr>
            <a:spLocks noGrp="1"/>
          </p:cNvSpPr>
          <p:nvPr>
            <p:ph type="sldNum" sz="quarter" idx="10"/>
          </p:nvPr>
        </p:nvSpPr>
        <p:spPr/>
        <p:txBody>
          <a:bodyPr/>
          <a:lstStyle/>
          <a:p>
            <a:fld id="{6C3173B4-8281-214D-BCCE-3A26C442F0BC}" type="slidenum">
              <a:rPr lang="en-US" smtClean="0"/>
              <a:pPr/>
              <a:t>19</a:t>
            </a:fld>
            <a:endParaRPr lang="en-US" dirty="0"/>
          </a:p>
        </p:txBody>
      </p:sp>
    </p:spTree>
    <p:extLst>
      <p:ext uri="{BB962C8B-B14F-4D97-AF65-F5344CB8AC3E}">
        <p14:creationId xmlns:p14="http://schemas.microsoft.com/office/powerpoint/2010/main" val="96836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57066" indent="-291179">
              <a:defRPr>
                <a:solidFill>
                  <a:schemeClr val="tx1"/>
                </a:solidFill>
                <a:latin typeface="Arial" pitchFamily="34" charset="0"/>
                <a:ea typeface="ＭＳ Ｐゴシック" pitchFamily="34" charset="-128"/>
              </a:defRPr>
            </a:lvl2pPr>
            <a:lvl3pPr marL="1164717" indent="-232943">
              <a:defRPr>
                <a:solidFill>
                  <a:schemeClr val="tx1"/>
                </a:solidFill>
                <a:latin typeface="Arial" pitchFamily="34" charset="0"/>
                <a:ea typeface="ＭＳ Ｐゴシック" pitchFamily="34" charset="-128"/>
              </a:defRPr>
            </a:lvl3pPr>
            <a:lvl4pPr marL="1630604" indent="-232943">
              <a:defRPr>
                <a:solidFill>
                  <a:schemeClr val="tx1"/>
                </a:solidFill>
                <a:latin typeface="Arial" pitchFamily="34" charset="0"/>
                <a:ea typeface="ＭＳ Ｐゴシック" pitchFamily="34" charset="-128"/>
              </a:defRPr>
            </a:lvl4pPr>
            <a:lvl5pPr marL="2096491" indent="-232943">
              <a:defRPr>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336C4DB-51E1-4B31-AABC-FF7C0EA4AF8D}" type="slidenum">
              <a:rPr lang="en-US" altLang="en-US" smtClean="0"/>
              <a:pPr/>
              <a:t>20</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spcBef>
                <a:spcPct val="50000"/>
              </a:spcBef>
            </a:pPr>
            <a:r>
              <a:rPr lang="en-US" altLang="en-US" sz="1100" dirty="0">
                <a:latin typeface="Arial" pitchFamily="34" charset="0"/>
                <a:ea typeface="ＭＳ Ｐゴシック" pitchFamily="34" charset="-128"/>
              </a:rPr>
              <a:t>Adapted from Berger RJ. The sleep and dream cycle. In: Kales A, ed. </a:t>
            </a:r>
            <a:r>
              <a:rPr lang="en-US" altLang="en-US" sz="1100" i="1" dirty="0">
                <a:latin typeface="Arial" pitchFamily="34" charset="0"/>
                <a:ea typeface="ＭＳ Ｐゴシック" pitchFamily="34" charset="-128"/>
              </a:rPr>
              <a:t>Sleep Physiology &amp; Pathology: A Symposium</a:t>
            </a:r>
            <a:r>
              <a:rPr lang="en-US" altLang="en-US" sz="1100" dirty="0">
                <a:latin typeface="Arial" pitchFamily="34" charset="0"/>
                <a:ea typeface="ＭＳ Ｐゴシック" pitchFamily="34" charset="-128"/>
              </a:rPr>
              <a:t>. Philadelphia: J.B. Lippincott; 1969. Used by permission of Lippincott Williams &amp; Wilkins.</a:t>
            </a:r>
          </a:p>
          <a:p>
            <a:pPr marL="232943" indent="-232943" eaLnBrk="1" hangingPunct="1">
              <a:spcBef>
                <a:spcPct val="50000"/>
              </a:spcBef>
            </a:pPr>
            <a:r>
              <a:rPr lang="en-US" altLang="en-US" sz="1100" dirty="0">
                <a:latin typeface="Arial" pitchFamily="34" charset="0"/>
                <a:ea typeface="ＭＳ Ｐゴシック" pitchFamily="34" charset="-128"/>
              </a:rPr>
              <a:t>This is a typical sleep histogram from a young/healthy adult.   There are 3 findings which are important from this:</a:t>
            </a:r>
          </a:p>
          <a:p>
            <a:pPr marL="232943" indent="-232943" eaLnBrk="1" hangingPunct="1">
              <a:spcBef>
                <a:spcPct val="50000"/>
              </a:spcBef>
              <a:buFontTx/>
              <a:buAutoNum type="arabicPeriod"/>
            </a:pPr>
            <a:r>
              <a:rPr lang="en-US" altLang="en-US" sz="1100" dirty="0">
                <a:latin typeface="Arial" pitchFamily="34" charset="0"/>
                <a:ea typeface="ＭＳ Ｐゴシック" pitchFamily="34" charset="-128"/>
              </a:rPr>
              <a:t>There is a 90 minute </a:t>
            </a:r>
            <a:r>
              <a:rPr lang="en-US" altLang="en-US" sz="1100" dirty="0" err="1">
                <a:latin typeface="Arial" pitchFamily="34" charset="0"/>
                <a:ea typeface="ＭＳ Ｐゴシック" pitchFamily="34" charset="-128"/>
              </a:rPr>
              <a:t>Ultradian</a:t>
            </a:r>
            <a:r>
              <a:rPr lang="en-US" altLang="en-US" sz="1100" dirty="0">
                <a:latin typeface="Arial" pitchFamily="34" charset="0"/>
                <a:ea typeface="ＭＳ Ｐゴシック" pitchFamily="34" charset="-128"/>
              </a:rPr>
              <a:t> rhythm that the body adheres to.</a:t>
            </a:r>
          </a:p>
          <a:p>
            <a:pPr marL="232943" indent="-232943" eaLnBrk="1" hangingPunct="1">
              <a:spcBef>
                <a:spcPct val="50000"/>
              </a:spcBef>
              <a:buFontTx/>
              <a:buAutoNum type="arabicPeriod"/>
            </a:pPr>
            <a:r>
              <a:rPr lang="en-US" altLang="en-US" sz="1100" dirty="0">
                <a:latin typeface="Arial" pitchFamily="34" charset="0"/>
                <a:ea typeface="ＭＳ Ｐゴシック" pitchFamily="34" charset="-128"/>
              </a:rPr>
              <a:t> Note the breakdown of sleep stages.  </a:t>
            </a:r>
          </a:p>
          <a:p>
            <a:pPr marL="232943" indent="-232943" eaLnBrk="1" hangingPunct="1">
              <a:spcBef>
                <a:spcPct val="50000"/>
              </a:spcBef>
              <a:buFontTx/>
              <a:buAutoNum type="arabicPeriod"/>
            </a:pPr>
            <a:r>
              <a:rPr lang="en-US" altLang="en-US" sz="1100" dirty="0">
                <a:latin typeface="Arial" pitchFamily="34" charset="0"/>
                <a:ea typeface="ＭＳ Ｐゴシック" pitchFamily="34" charset="-128"/>
              </a:rPr>
              <a:t>REM sleep increases as the sleep period lengthens</a:t>
            </a:r>
          </a:p>
          <a:p>
            <a:pPr marL="232943" indent="-232943" eaLnBrk="1" hangingPunct="1">
              <a:spcBef>
                <a:spcPct val="50000"/>
              </a:spcBef>
              <a:buFontTx/>
              <a:buAutoNum type="arabicPeriod"/>
            </a:pPr>
            <a:r>
              <a:rPr lang="en-US" altLang="en-US" sz="1100" dirty="0">
                <a:latin typeface="Arial" pitchFamily="34" charset="0"/>
                <a:ea typeface="ＭＳ Ｐゴシック" pitchFamily="34" charset="-128"/>
              </a:rPr>
              <a:t>There is a normal transition with few W periods interspersed</a:t>
            </a:r>
          </a:p>
          <a:p>
            <a:pPr marL="232943" indent="-232943" eaLnBrk="1" hangingPunct="1">
              <a:spcBef>
                <a:spcPct val="50000"/>
              </a:spcBef>
              <a:buFontTx/>
              <a:buAutoNum type="arabicPeriod"/>
            </a:pPr>
            <a:endParaRPr lang="en-US" altLang="en-US" sz="1100" dirty="0">
              <a:latin typeface="Arial" pitchFamily="34" charset="0"/>
              <a:ea typeface="ＭＳ Ｐゴシック" pitchFamily="34" charset="-128"/>
            </a:endParaRPr>
          </a:p>
          <a:p>
            <a:pPr marL="232943" indent="-232943" eaLnBrk="1" hangingPunct="1"/>
            <a:r>
              <a:rPr lang="en-US" altLang="en-US" sz="1100" b="1" dirty="0">
                <a:latin typeface="Arial" pitchFamily="34" charset="0"/>
                <a:ea typeface="ＭＳ Ｐゴシック" pitchFamily="34" charset="-128"/>
              </a:rPr>
              <a:t>Breakdown of total time at each stage</a:t>
            </a:r>
          </a:p>
          <a:p>
            <a:pPr marL="698830" lvl="1" indent="-232943" eaLnBrk="1" hangingPunct="1">
              <a:buFontTx/>
              <a:buChar char="•"/>
            </a:pPr>
            <a:r>
              <a:rPr lang="en-US" altLang="en-US" sz="1100" dirty="0">
                <a:latin typeface="Arial" pitchFamily="34" charset="0"/>
                <a:ea typeface="ＭＳ Ｐゴシック" pitchFamily="34" charset="-128"/>
              </a:rPr>
              <a:t>Stage 1: 5%</a:t>
            </a:r>
          </a:p>
          <a:p>
            <a:pPr marL="698830" lvl="1" indent="-232943" eaLnBrk="1" hangingPunct="1">
              <a:buFontTx/>
              <a:buChar char="•"/>
            </a:pPr>
            <a:r>
              <a:rPr lang="en-US" altLang="en-US" sz="1100" dirty="0">
                <a:latin typeface="Arial" pitchFamily="34" charset="0"/>
                <a:ea typeface="ＭＳ Ｐゴシック" pitchFamily="34" charset="-128"/>
              </a:rPr>
              <a:t>Stage 2: 50%</a:t>
            </a:r>
          </a:p>
          <a:p>
            <a:pPr marL="698830" lvl="1" indent="-232943" eaLnBrk="1" hangingPunct="1">
              <a:buFontTx/>
              <a:buChar char="•"/>
            </a:pPr>
            <a:r>
              <a:rPr lang="en-US" altLang="en-US" sz="1100" dirty="0">
                <a:latin typeface="Arial" pitchFamily="34" charset="0"/>
                <a:ea typeface="ＭＳ Ｐゴシック" pitchFamily="34" charset="-128"/>
              </a:rPr>
              <a:t>Stages 3, 4: 20%</a:t>
            </a:r>
          </a:p>
          <a:p>
            <a:pPr marL="698830" lvl="1" indent="-232943" eaLnBrk="1" hangingPunct="1">
              <a:buFontTx/>
              <a:buChar char="•"/>
            </a:pPr>
            <a:r>
              <a:rPr lang="en-US" altLang="en-US" sz="1100" dirty="0">
                <a:latin typeface="Arial" pitchFamily="34" charset="0"/>
                <a:ea typeface="ＭＳ Ｐゴシック" pitchFamily="34" charset="-128"/>
              </a:rPr>
              <a:t>REM: 20%-25%</a:t>
            </a:r>
          </a:p>
          <a:p>
            <a:pPr marL="232943" indent="-232943" eaLnBrk="1" hangingPunct="1"/>
            <a:endParaRPr lang="en-US" altLang="en-US" sz="1100" dirty="0">
              <a:latin typeface="Arial" pitchFamily="34" charset="0"/>
              <a:ea typeface="ＭＳ Ｐゴシック" pitchFamily="34" charset="-128"/>
            </a:endParaRPr>
          </a:p>
        </p:txBody>
      </p:sp>
    </p:spTree>
    <p:extLst>
      <p:ext uri="{BB962C8B-B14F-4D97-AF65-F5344CB8AC3E}">
        <p14:creationId xmlns:p14="http://schemas.microsoft.com/office/powerpoint/2010/main" val="2917453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57066" indent="-291179">
              <a:defRPr>
                <a:solidFill>
                  <a:schemeClr val="tx1"/>
                </a:solidFill>
                <a:latin typeface="Arial" pitchFamily="34" charset="0"/>
                <a:ea typeface="ＭＳ Ｐゴシック" pitchFamily="34" charset="-128"/>
              </a:defRPr>
            </a:lvl2pPr>
            <a:lvl3pPr marL="1164717" indent="-232943">
              <a:defRPr>
                <a:solidFill>
                  <a:schemeClr val="tx1"/>
                </a:solidFill>
                <a:latin typeface="Arial" pitchFamily="34" charset="0"/>
                <a:ea typeface="ＭＳ Ｐゴシック" pitchFamily="34" charset="-128"/>
              </a:defRPr>
            </a:lvl3pPr>
            <a:lvl4pPr marL="1630604" indent="-232943">
              <a:defRPr>
                <a:solidFill>
                  <a:schemeClr val="tx1"/>
                </a:solidFill>
                <a:latin typeface="Arial" pitchFamily="34" charset="0"/>
                <a:ea typeface="ＭＳ Ｐゴシック" pitchFamily="34" charset="-128"/>
              </a:defRPr>
            </a:lvl4pPr>
            <a:lvl5pPr marL="2096491" indent="-232943">
              <a:defRPr>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336C4DB-51E1-4B31-AABC-FF7C0EA4AF8D}" type="slidenum">
              <a:rPr lang="en-US" altLang="en-US" smtClean="0"/>
              <a:pPr/>
              <a:t>21</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34720" y="4415790"/>
            <a:ext cx="514096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eaLnBrk="1" hangingPunct="1">
              <a:spcBef>
                <a:spcPct val="50000"/>
              </a:spcBef>
            </a:pPr>
            <a:r>
              <a:rPr lang="en-US" altLang="en-US" sz="1100" dirty="0" smtClean="0">
                <a:latin typeface="Arial" pitchFamily="34" charset="0"/>
                <a:ea typeface="ＭＳ Ｐゴシック" pitchFamily="34" charset="-128"/>
              </a:rPr>
              <a:t>REM predominant in second half of the night</a:t>
            </a:r>
          </a:p>
          <a:p>
            <a:pPr marL="232943" indent="-232943" eaLnBrk="1" hangingPunct="1">
              <a:spcBef>
                <a:spcPct val="50000"/>
              </a:spcBef>
            </a:pPr>
            <a:r>
              <a:rPr lang="en-US" altLang="en-US" sz="1100" dirty="0" smtClean="0">
                <a:latin typeface="Arial" pitchFamily="34" charset="0"/>
                <a:ea typeface="ＭＳ Ｐゴシック" pitchFamily="34" charset="-128"/>
              </a:rPr>
              <a:t>Adapted </a:t>
            </a:r>
            <a:r>
              <a:rPr lang="en-US" altLang="en-US" sz="1100" dirty="0">
                <a:latin typeface="Arial" pitchFamily="34" charset="0"/>
                <a:ea typeface="ＭＳ Ｐゴシック" pitchFamily="34" charset="-128"/>
              </a:rPr>
              <a:t>from Berger RJ. The sleep and dream cycle. In: Kales A, ed. </a:t>
            </a:r>
            <a:r>
              <a:rPr lang="en-US" altLang="en-US" sz="1100" i="1" dirty="0">
                <a:latin typeface="Arial" pitchFamily="34" charset="0"/>
                <a:ea typeface="ＭＳ Ｐゴシック" pitchFamily="34" charset="-128"/>
              </a:rPr>
              <a:t>Sleep Physiology &amp; Pathology: A Symposium</a:t>
            </a:r>
            <a:r>
              <a:rPr lang="en-US" altLang="en-US" sz="1100" dirty="0">
                <a:latin typeface="Arial" pitchFamily="34" charset="0"/>
                <a:ea typeface="ＭＳ Ｐゴシック" pitchFamily="34" charset="-128"/>
              </a:rPr>
              <a:t>. Philadelphia: J.B. Lippincott; 1969. Used by permission of Lippincott Williams &amp; Wilkins.</a:t>
            </a:r>
          </a:p>
          <a:p>
            <a:pPr marL="232943" indent="-232943" eaLnBrk="1" hangingPunct="1">
              <a:spcBef>
                <a:spcPct val="50000"/>
              </a:spcBef>
            </a:pPr>
            <a:r>
              <a:rPr lang="en-US" altLang="en-US" sz="1100" dirty="0">
                <a:latin typeface="Arial" pitchFamily="34" charset="0"/>
                <a:ea typeface="ＭＳ Ｐゴシック" pitchFamily="34" charset="-128"/>
              </a:rPr>
              <a:t>This is a typical sleep histogram from a young/healthy adult.   There are 3 findings which are important from this:</a:t>
            </a:r>
          </a:p>
          <a:p>
            <a:pPr marL="232943" indent="-232943" eaLnBrk="1" hangingPunct="1">
              <a:spcBef>
                <a:spcPct val="50000"/>
              </a:spcBef>
              <a:buFontTx/>
              <a:buAutoNum type="arabicPeriod"/>
            </a:pPr>
            <a:r>
              <a:rPr lang="en-US" altLang="en-US" sz="1100" dirty="0">
                <a:latin typeface="Arial" pitchFamily="34" charset="0"/>
                <a:ea typeface="ＭＳ Ｐゴシック" pitchFamily="34" charset="-128"/>
              </a:rPr>
              <a:t>There is a 90 minute </a:t>
            </a:r>
            <a:r>
              <a:rPr lang="en-US" altLang="en-US" sz="1100" dirty="0" err="1">
                <a:latin typeface="Arial" pitchFamily="34" charset="0"/>
                <a:ea typeface="ＭＳ Ｐゴシック" pitchFamily="34" charset="-128"/>
              </a:rPr>
              <a:t>Ultradian</a:t>
            </a:r>
            <a:r>
              <a:rPr lang="en-US" altLang="en-US" sz="1100" dirty="0">
                <a:latin typeface="Arial" pitchFamily="34" charset="0"/>
                <a:ea typeface="ＭＳ Ｐゴシック" pitchFamily="34" charset="-128"/>
              </a:rPr>
              <a:t> rhythm that the body adheres to.</a:t>
            </a:r>
          </a:p>
          <a:p>
            <a:pPr marL="232943" indent="-232943" eaLnBrk="1" hangingPunct="1">
              <a:spcBef>
                <a:spcPct val="50000"/>
              </a:spcBef>
              <a:buFontTx/>
              <a:buAutoNum type="arabicPeriod"/>
            </a:pPr>
            <a:r>
              <a:rPr lang="en-US" altLang="en-US" sz="1100" dirty="0">
                <a:latin typeface="Arial" pitchFamily="34" charset="0"/>
                <a:ea typeface="ＭＳ Ｐゴシック" pitchFamily="34" charset="-128"/>
              </a:rPr>
              <a:t> Note the breakdown of sleep stages.  </a:t>
            </a:r>
          </a:p>
          <a:p>
            <a:pPr marL="232943" indent="-232943" eaLnBrk="1" hangingPunct="1">
              <a:spcBef>
                <a:spcPct val="50000"/>
              </a:spcBef>
              <a:buFontTx/>
              <a:buAutoNum type="arabicPeriod"/>
            </a:pPr>
            <a:r>
              <a:rPr lang="en-US" altLang="en-US" sz="1100" dirty="0">
                <a:latin typeface="Arial" pitchFamily="34" charset="0"/>
                <a:ea typeface="ＭＳ Ｐゴシック" pitchFamily="34" charset="-128"/>
              </a:rPr>
              <a:t>REM sleep increases as the sleep period lengthens</a:t>
            </a:r>
          </a:p>
          <a:p>
            <a:pPr marL="232943" indent="-232943" eaLnBrk="1" hangingPunct="1">
              <a:spcBef>
                <a:spcPct val="50000"/>
              </a:spcBef>
              <a:buFontTx/>
              <a:buAutoNum type="arabicPeriod"/>
            </a:pPr>
            <a:r>
              <a:rPr lang="en-US" altLang="en-US" sz="1100" dirty="0">
                <a:latin typeface="Arial" pitchFamily="34" charset="0"/>
                <a:ea typeface="ＭＳ Ｐゴシック" pitchFamily="34" charset="-128"/>
              </a:rPr>
              <a:t>There is a normal transition with few W periods interspersed</a:t>
            </a:r>
          </a:p>
          <a:p>
            <a:pPr marL="232943" indent="-232943" eaLnBrk="1" hangingPunct="1">
              <a:spcBef>
                <a:spcPct val="50000"/>
              </a:spcBef>
              <a:buFontTx/>
              <a:buAutoNum type="arabicPeriod"/>
            </a:pPr>
            <a:endParaRPr lang="en-US" altLang="en-US" sz="1100" dirty="0">
              <a:latin typeface="Arial" pitchFamily="34" charset="0"/>
              <a:ea typeface="ＭＳ Ｐゴシック" pitchFamily="34" charset="-128"/>
            </a:endParaRPr>
          </a:p>
          <a:p>
            <a:pPr marL="232943" indent="-232943" eaLnBrk="1" hangingPunct="1"/>
            <a:r>
              <a:rPr lang="en-US" altLang="en-US" sz="1100" b="1" dirty="0">
                <a:latin typeface="Arial" pitchFamily="34" charset="0"/>
                <a:ea typeface="ＭＳ Ｐゴシック" pitchFamily="34" charset="-128"/>
              </a:rPr>
              <a:t>Breakdown of total time at each stage</a:t>
            </a:r>
          </a:p>
          <a:p>
            <a:pPr marL="698830" lvl="1" indent="-232943" eaLnBrk="1" hangingPunct="1">
              <a:buFontTx/>
              <a:buChar char="•"/>
            </a:pPr>
            <a:r>
              <a:rPr lang="en-US" altLang="en-US" sz="1100" dirty="0">
                <a:latin typeface="Arial" pitchFamily="34" charset="0"/>
                <a:ea typeface="ＭＳ Ｐゴシック" pitchFamily="34" charset="-128"/>
              </a:rPr>
              <a:t>Stage 1: 5%</a:t>
            </a:r>
          </a:p>
          <a:p>
            <a:pPr marL="698830" lvl="1" indent="-232943" eaLnBrk="1" hangingPunct="1">
              <a:buFontTx/>
              <a:buChar char="•"/>
            </a:pPr>
            <a:r>
              <a:rPr lang="en-US" altLang="en-US" sz="1100" dirty="0">
                <a:latin typeface="Arial" pitchFamily="34" charset="0"/>
                <a:ea typeface="ＭＳ Ｐゴシック" pitchFamily="34" charset="-128"/>
              </a:rPr>
              <a:t>Stage 2: 50%</a:t>
            </a:r>
          </a:p>
          <a:p>
            <a:pPr marL="698830" lvl="1" indent="-232943" eaLnBrk="1" hangingPunct="1">
              <a:buFontTx/>
              <a:buChar char="•"/>
            </a:pPr>
            <a:r>
              <a:rPr lang="en-US" altLang="en-US" sz="1100" dirty="0">
                <a:latin typeface="Arial" pitchFamily="34" charset="0"/>
                <a:ea typeface="ＭＳ Ｐゴシック" pitchFamily="34" charset="-128"/>
              </a:rPr>
              <a:t>Stages 3, 4: 20%</a:t>
            </a:r>
          </a:p>
          <a:p>
            <a:pPr marL="698830" lvl="1" indent="-232943" eaLnBrk="1" hangingPunct="1">
              <a:buFontTx/>
              <a:buChar char="•"/>
            </a:pPr>
            <a:r>
              <a:rPr lang="en-US" altLang="en-US" sz="1100" dirty="0">
                <a:latin typeface="Arial" pitchFamily="34" charset="0"/>
                <a:ea typeface="ＭＳ Ｐゴシック" pitchFamily="34" charset="-128"/>
              </a:rPr>
              <a:t>REM: 20%-25%</a:t>
            </a:r>
          </a:p>
          <a:p>
            <a:pPr marL="232943" indent="-232943" eaLnBrk="1" hangingPunct="1"/>
            <a:endParaRPr lang="en-US" altLang="en-US" sz="1100" dirty="0">
              <a:latin typeface="Arial" pitchFamily="34" charset="0"/>
              <a:ea typeface="ＭＳ Ｐゴシック" pitchFamily="34" charset="-128"/>
            </a:endParaRPr>
          </a:p>
        </p:txBody>
      </p:sp>
    </p:spTree>
    <p:extLst>
      <p:ext uri="{BB962C8B-B14F-4D97-AF65-F5344CB8AC3E}">
        <p14:creationId xmlns:p14="http://schemas.microsoft.com/office/powerpoint/2010/main" val="515562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Inherent pressure</a:t>
            </a:r>
            <a:r>
              <a:rPr lang="en-US" baseline="0" dirty="0" smtClean="0"/>
              <a:t> built up over time that we forget who we are…</a:t>
            </a:r>
            <a:endParaRPr lang="en-US" dirty="0"/>
          </a:p>
        </p:txBody>
      </p:sp>
      <p:sp>
        <p:nvSpPr>
          <p:cNvPr id="4" name="Slide Number Placeholder 3"/>
          <p:cNvSpPr>
            <a:spLocks noGrp="1"/>
          </p:cNvSpPr>
          <p:nvPr>
            <p:ph type="sldNum" sz="quarter" idx="10"/>
          </p:nvPr>
        </p:nvSpPr>
        <p:spPr/>
        <p:txBody>
          <a:bodyPr/>
          <a:lstStyle/>
          <a:p>
            <a:fld id="{68D15585-CE89-414C-8841-CAF6F7498B8B}" type="slidenum">
              <a:rPr lang="en-US" smtClean="0"/>
              <a:t>22</a:t>
            </a:fld>
            <a:endParaRPr lang="en-US"/>
          </a:p>
        </p:txBody>
      </p:sp>
    </p:spTree>
    <p:extLst>
      <p:ext uri="{BB962C8B-B14F-4D97-AF65-F5344CB8AC3E}">
        <p14:creationId xmlns:p14="http://schemas.microsoft.com/office/powerpoint/2010/main" val="619098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trainees</a:t>
            </a:r>
            <a:r>
              <a:rPr lang="en-US" baseline="0" dirty="0" smtClean="0"/>
              <a:t>: When was the last time you went to your PCM?</a:t>
            </a:r>
            <a:endParaRPr lang="en-US" dirty="0"/>
          </a:p>
        </p:txBody>
      </p:sp>
      <p:sp>
        <p:nvSpPr>
          <p:cNvPr id="4" name="Slide Number Placeholder 3"/>
          <p:cNvSpPr>
            <a:spLocks noGrp="1"/>
          </p:cNvSpPr>
          <p:nvPr>
            <p:ph type="sldNum" sz="quarter" idx="10"/>
          </p:nvPr>
        </p:nvSpPr>
        <p:spPr/>
        <p:txBody>
          <a:bodyPr/>
          <a:lstStyle/>
          <a:p>
            <a:fld id="{68D15585-CE89-414C-8841-CAF6F7498B8B}" type="slidenum">
              <a:rPr lang="en-US" smtClean="0"/>
              <a:t>32</a:t>
            </a:fld>
            <a:endParaRPr lang="en-US"/>
          </a:p>
        </p:txBody>
      </p:sp>
    </p:spTree>
    <p:extLst>
      <p:ext uri="{BB962C8B-B14F-4D97-AF65-F5344CB8AC3E}">
        <p14:creationId xmlns:p14="http://schemas.microsoft.com/office/powerpoint/2010/main" val="2364368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https://www.gabekwakyi.com/essays/work-burnout-symptoms</a:t>
            </a:r>
            <a:endParaRPr lang="en-US" dirty="0"/>
          </a:p>
        </p:txBody>
      </p:sp>
      <p:sp>
        <p:nvSpPr>
          <p:cNvPr id="4" name="Slide Number Placeholder 3"/>
          <p:cNvSpPr>
            <a:spLocks noGrp="1"/>
          </p:cNvSpPr>
          <p:nvPr>
            <p:ph type="sldNum" sz="quarter" idx="10"/>
          </p:nvPr>
        </p:nvSpPr>
        <p:spPr/>
        <p:txBody>
          <a:bodyPr/>
          <a:lstStyle/>
          <a:p>
            <a:fld id="{68D15585-CE89-414C-8841-CAF6F7498B8B}" type="slidenum">
              <a:rPr lang="en-US" smtClean="0"/>
              <a:t>34</a:t>
            </a:fld>
            <a:endParaRPr lang="en-US"/>
          </a:p>
        </p:txBody>
      </p:sp>
    </p:spTree>
    <p:extLst>
      <p:ext uri="{BB962C8B-B14F-4D97-AF65-F5344CB8AC3E}">
        <p14:creationId xmlns:p14="http://schemas.microsoft.com/office/powerpoint/2010/main" val="1906325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smtClean="0"/>
              <a:t>Rodrigues H, </a:t>
            </a:r>
            <a:r>
              <a:rPr lang="en-US" altLang="en-US" sz="1200" dirty="0" err="1" smtClean="0"/>
              <a:t>Cobucci</a:t>
            </a:r>
            <a:r>
              <a:rPr lang="en-US" altLang="en-US" sz="1200" dirty="0" smtClean="0"/>
              <a:t> R, Oliveira A, Cabral JV, Medeiros L, et al. (2018) Burnout syndrome among medical residents: A systematic review and meta-analysis. PLOS ONE 13(11): e0206840. https://doi.org/10.1371/journal.pone.0206840</a:t>
            </a:r>
          </a:p>
          <a:p>
            <a:pPr eaLnBrk="1" hangingPunct="1"/>
            <a:r>
              <a:rPr lang="en-US" altLang="en-US" sz="1200" dirty="0" smtClean="0">
                <a:hlinkClick r:id="rId3"/>
              </a:rPr>
              <a:t>https://journals.plos.org/plosone/article?id=10.1371/journal.pone.0206840</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68D15585-CE89-414C-8841-CAF6F7498B8B}" type="slidenum">
              <a:rPr lang="en-US" smtClean="0"/>
              <a:t>35</a:t>
            </a:fld>
            <a:endParaRPr lang="en-US"/>
          </a:p>
        </p:txBody>
      </p:sp>
    </p:spTree>
    <p:extLst>
      <p:ext uri="{BB962C8B-B14F-4D97-AF65-F5344CB8AC3E}">
        <p14:creationId xmlns:p14="http://schemas.microsoft.com/office/powerpoint/2010/main" val="2136249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0.06% blood alcohol level = 3 alcoholic drinks over an hour in 150 </a:t>
            </a:r>
            <a:r>
              <a:rPr lang="en-US" dirty="0" err="1" smtClean="0"/>
              <a:t>lb</a:t>
            </a:r>
            <a:r>
              <a:rPr lang="en-US" dirty="0" smtClean="0"/>
              <a:t> man. Impaired judgement and reaction time affected significantly.</a:t>
            </a:r>
            <a:endParaRPr lang="en-US" dirty="0"/>
          </a:p>
        </p:txBody>
      </p:sp>
      <p:sp>
        <p:nvSpPr>
          <p:cNvPr id="4" name="Slide Number Placeholder 3"/>
          <p:cNvSpPr>
            <a:spLocks noGrp="1"/>
          </p:cNvSpPr>
          <p:nvPr>
            <p:ph type="sldNum" sz="quarter" idx="10"/>
          </p:nvPr>
        </p:nvSpPr>
        <p:spPr/>
        <p:txBody>
          <a:bodyPr/>
          <a:lstStyle/>
          <a:p>
            <a:fld id="{38E025A8-2DC0-4F8B-B771-585FDD6B7625}" type="slidenum">
              <a:rPr lang="en-US" smtClean="0"/>
              <a:t>42</a:t>
            </a:fld>
            <a:endParaRPr lang="en-US"/>
          </a:p>
        </p:txBody>
      </p:sp>
    </p:spTree>
    <p:extLst>
      <p:ext uri="{BB962C8B-B14F-4D97-AF65-F5344CB8AC3E}">
        <p14:creationId xmlns:p14="http://schemas.microsoft.com/office/powerpoint/2010/main" val="1141741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D15585-CE89-414C-8841-CAF6F7498B8B}" type="slidenum">
              <a:rPr lang="en-US" smtClean="0"/>
              <a:t>5</a:t>
            </a:fld>
            <a:endParaRPr lang="en-US"/>
          </a:p>
        </p:txBody>
      </p:sp>
    </p:spTree>
    <p:extLst>
      <p:ext uri="{BB962C8B-B14F-4D97-AF65-F5344CB8AC3E}">
        <p14:creationId xmlns:p14="http://schemas.microsoft.com/office/powerpoint/2010/main" val="18124513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Dangerous timeframe: This is the time frame where the</a:t>
            </a:r>
            <a:r>
              <a:rPr lang="en-US" baseline="0" dirty="0" smtClean="0"/>
              <a:t> alertness can be significantly impaired.</a:t>
            </a:r>
            <a:endParaRPr lang="en-US" dirty="0"/>
          </a:p>
        </p:txBody>
      </p:sp>
      <p:sp>
        <p:nvSpPr>
          <p:cNvPr id="4" name="Slide Number Placeholder 3"/>
          <p:cNvSpPr>
            <a:spLocks noGrp="1"/>
          </p:cNvSpPr>
          <p:nvPr>
            <p:ph type="sldNum" sz="quarter" idx="10"/>
          </p:nvPr>
        </p:nvSpPr>
        <p:spPr/>
        <p:txBody>
          <a:bodyPr/>
          <a:lstStyle/>
          <a:p>
            <a:fld id="{38E025A8-2DC0-4F8B-B771-585FDD6B7625}" type="slidenum">
              <a:rPr lang="en-US" smtClean="0"/>
              <a:t>44</a:t>
            </a:fld>
            <a:endParaRPr lang="en-US"/>
          </a:p>
        </p:txBody>
      </p:sp>
    </p:spTree>
    <p:extLst>
      <p:ext uri="{BB962C8B-B14F-4D97-AF65-F5344CB8AC3E}">
        <p14:creationId xmlns:p14="http://schemas.microsoft.com/office/powerpoint/2010/main" val="34877225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cup = 200 mg coffee at 0200, little cup = 100 mg coffee at 0400.</a:t>
            </a:r>
            <a:endParaRPr lang="en-US" dirty="0"/>
          </a:p>
        </p:txBody>
      </p:sp>
      <p:sp>
        <p:nvSpPr>
          <p:cNvPr id="4" name="Slide Number Placeholder 3"/>
          <p:cNvSpPr>
            <a:spLocks noGrp="1"/>
          </p:cNvSpPr>
          <p:nvPr>
            <p:ph type="sldNum" sz="quarter" idx="10"/>
          </p:nvPr>
        </p:nvSpPr>
        <p:spPr/>
        <p:txBody>
          <a:bodyPr/>
          <a:lstStyle/>
          <a:p>
            <a:fld id="{38E025A8-2DC0-4F8B-B771-585FDD6B7625}" type="slidenum">
              <a:rPr lang="en-US" smtClean="0"/>
              <a:t>45</a:t>
            </a:fld>
            <a:endParaRPr lang="en-US"/>
          </a:p>
        </p:txBody>
      </p:sp>
    </p:spTree>
    <p:extLst>
      <p:ext uri="{BB962C8B-B14F-4D97-AF65-F5344CB8AC3E}">
        <p14:creationId xmlns:p14="http://schemas.microsoft.com/office/powerpoint/2010/main" val="2302376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prstClr val="black">
                    <a:lumMod val="85000"/>
                    <a:lumOff val="15000"/>
                  </a:prstClr>
                </a:solidFill>
              </a:rPr>
              <a:t>https://www.polleverywhere.com/free_text_polls/9k51oPU22kbxE03xvFPcy</a:t>
            </a:r>
          </a:p>
          <a:p>
            <a:endParaRPr lang="en-US" dirty="0"/>
          </a:p>
        </p:txBody>
      </p:sp>
      <p:sp>
        <p:nvSpPr>
          <p:cNvPr id="4" name="Slide Number Placeholder 3"/>
          <p:cNvSpPr>
            <a:spLocks noGrp="1"/>
          </p:cNvSpPr>
          <p:nvPr>
            <p:ph type="sldNum" sz="quarter" idx="10"/>
          </p:nvPr>
        </p:nvSpPr>
        <p:spPr/>
        <p:txBody>
          <a:bodyPr/>
          <a:lstStyle/>
          <a:p>
            <a:fld id="{68D15585-CE89-414C-8841-CAF6F7498B8B}" type="slidenum">
              <a:rPr lang="en-US" smtClean="0"/>
              <a:t>6</a:t>
            </a:fld>
            <a:endParaRPr lang="en-US"/>
          </a:p>
        </p:txBody>
      </p:sp>
    </p:spTree>
    <p:extLst>
      <p:ext uri="{BB962C8B-B14F-4D97-AF65-F5344CB8AC3E}">
        <p14:creationId xmlns:p14="http://schemas.microsoft.com/office/powerpoint/2010/main" val="342669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Accreditation Council for Graduate Medical Education. Resident Duty</a:t>
            </a:r>
          </a:p>
          <a:p>
            <a:r>
              <a:rPr lang="en-US" sz="1200" b="0" i="0" u="none" strike="noStrike" kern="1200" baseline="0" dirty="0" smtClean="0">
                <a:solidFill>
                  <a:schemeClr val="tx1"/>
                </a:solidFill>
                <a:latin typeface="+mn-lt"/>
                <a:ea typeface="+mn-ea"/>
                <a:cs typeface="+mn-cs"/>
              </a:rPr>
              <a:t>Hours in the Learning and Working Environment: Comparison of 2003 and 2011 Standards. 2010; http://www.acgme.org/acwebsite/dutyhours/dh-ComparisonTable2003v2011.pdf. Accessed May 27, 2011.</a:t>
            </a:r>
            <a:endParaRPr lang="en-US" dirty="0"/>
          </a:p>
        </p:txBody>
      </p:sp>
      <p:sp>
        <p:nvSpPr>
          <p:cNvPr id="4" name="Slide Number Placeholder 3"/>
          <p:cNvSpPr>
            <a:spLocks noGrp="1"/>
          </p:cNvSpPr>
          <p:nvPr>
            <p:ph type="sldNum" sz="quarter" idx="10"/>
          </p:nvPr>
        </p:nvSpPr>
        <p:spPr/>
        <p:txBody>
          <a:bodyPr/>
          <a:lstStyle/>
          <a:p>
            <a:fld id="{68D15585-CE89-414C-8841-CAF6F7498B8B}" type="slidenum">
              <a:rPr lang="en-US" smtClean="0"/>
              <a:t>7</a:t>
            </a:fld>
            <a:endParaRPr lang="en-US"/>
          </a:p>
        </p:txBody>
      </p:sp>
    </p:spTree>
    <p:extLst>
      <p:ext uri="{BB962C8B-B14F-4D97-AF65-F5344CB8AC3E}">
        <p14:creationId xmlns:p14="http://schemas.microsoft.com/office/powerpoint/2010/main" val="3483227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Study re: first year</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interns</a:t>
            </a:r>
          </a:p>
          <a:p>
            <a:r>
              <a:rPr lang="en-US" sz="1200" b="0" i="0" kern="1200" dirty="0" smtClean="0">
                <a:solidFill>
                  <a:schemeClr val="tx1"/>
                </a:solidFill>
                <a:effectLst/>
                <a:latin typeface="+mn-lt"/>
                <a:ea typeface="+mn-ea"/>
                <a:cs typeface="+mn-cs"/>
              </a:rPr>
              <a:t>All medical students matched to a US residency program from 2002 to 2007 and 2014 to 2017 were invited to participate in prospective cohort studies</a:t>
            </a:r>
            <a:endParaRPr lang="en-US" dirty="0"/>
          </a:p>
        </p:txBody>
      </p:sp>
      <p:sp>
        <p:nvSpPr>
          <p:cNvPr id="4" name="Slide Number Placeholder 3"/>
          <p:cNvSpPr>
            <a:spLocks noGrp="1"/>
          </p:cNvSpPr>
          <p:nvPr>
            <p:ph type="sldNum" sz="quarter" idx="10"/>
          </p:nvPr>
        </p:nvSpPr>
        <p:spPr/>
        <p:txBody>
          <a:bodyPr/>
          <a:lstStyle/>
          <a:p>
            <a:fld id="{68D15585-CE89-414C-8841-CAF6F7498B8B}" type="slidenum">
              <a:rPr lang="en-US" smtClean="0"/>
              <a:t>8</a:t>
            </a:fld>
            <a:endParaRPr lang="en-US"/>
          </a:p>
        </p:txBody>
      </p:sp>
    </p:spTree>
    <p:extLst>
      <p:ext uri="{BB962C8B-B14F-4D97-AF65-F5344CB8AC3E}">
        <p14:creationId xmlns:p14="http://schemas.microsoft.com/office/powerpoint/2010/main" val="520124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Approximately 75% of military members across several studies get less than 7 </a:t>
            </a:r>
            <a:r>
              <a:rPr lang="en-US" dirty="0" err="1" smtClean="0"/>
              <a:t>hrs</a:t>
            </a:r>
            <a:r>
              <a:rPr lang="en-US" baseline="0" dirty="0" smtClean="0"/>
              <a:t> of sleep, much less than our civilian counterparts</a:t>
            </a:r>
            <a:endParaRPr lang="en-US" dirty="0"/>
          </a:p>
        </p:txBody>
      </p:sp>
      <p:sp>
        <p:nvSpPr>
          <p:cNvPr id="4" name="Slide Number Placeholder 3"/>
          <p:cNvSpPr>
            <a:spLocks noGrp="1"/>
          </p:cNvSpPr>
          <p:nvPr>
            <p:ph type="sldNum" sz="quarter" idx="10"/>
          </p:nvPr>
        </p:nvSpPr>
        <p:spPr/>
        <p:txBody>
          <a:bodyPr/>
          <a:lstStyle/>
          <a:p>
            <a:fld id="{68D15585-CE89-414C-8841-CAF6F7498B8B}" type="slidenum">
              <a:rPr lang="en-US" smtClean="0"/>
              <a:t>9</a:t>
            </a:fld>
            <a:endParaRPr lang="en-US"/>
          </a:p>
        </p:txBody>
      </p:sp>
    </p:spTree>
    <p:extLst>
      <p:ext uri="{BB962C8B-B14F-4D97-AF65-F5344CB8AC3E}">
        <p14:creationId xmlns:p14="http://schemas.microsoft.com/office/powerpoint/2010/main" val="981789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in the past,</a:t>
            </a:r>
            <a:r>
              <a:rPr lang="en-US" baseline="0" dirty="0"/>
              <a:t> many physicians were known, if not legend for their temperament  </a:t>
            </a:r>
            <a:endParaRPr lang="en-US" baseline="0" dirty="0" smtClean="0"/>
          </a:p>
          <a:p>
            <a:r>
              <a:rPr lang="en-US" baseline="0" dirty="0" smtClean="0"/>
              <a:t>Nurses doing night shift consistently are at higher risk of breast cancer</a:t>
            </a:r>
            <a:endParaRPr lang="en-US" dirty="0"/>
          </a:p>
        </p:txBody>
      </p:sp>
      <p:sp>
        <p:nvSpPr>
          <p:cNvPr id="4" name="Slide Number Placeholder 3"/>
          <p:cNvSpPr>
            <a:spLocks noGrp="1"/>
          </p:cNvSpPr>
          <p:nvPr>
            <p:ph type="sldNum" sz="quarter" idx="10"/>
          </p:nvPr>
        </p:nvSpPr>
        <p:spPr/>
        <p:txBody>
          <a:bodyPr/>
          <a:lstStyle/>
          <a:p>
            <a:fld id="{6C3173B4-8281-214D-BCCE-3A26C442F0BC}" type="slidenum">
              <a:rPr lang="en-US" smtClean="0"/>
              <a:pPr/>
              <a:t>10</a:t>
            </a:fld>
            <a:endParaRPr lang="en-US" dirty="0"/>
          </a:p>
        </p:txBody>
      </p:sp>
    </p:spTree>
    <p:extLst>
      <p:ext uri="{BB962C8B-B14F-4D97-AF65-F5344CB8AC3E}">
        <p14:creationId xmlns:p14="http://schemas.microsoft.com/office/powerpoint/2010/main" val="298687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Smith et al (2017) examined the effects of sleep loss over 72-hours on a simulated marksmanship task. Results showed that the ability to correctly discriminate between friend and foe targets significantly decreased in the high-cognitive-load condition over time despite shot accuracy remaining stable, and that despite decrements in performance, participants believed their performance did not change over time</a:t>
            </a:r>
            <a:r>
              <a:rPr lang="en-US" sz="1200" kern="1200" dirty="0" smtClean="0">
                <a:solidFill>
                  <a:schemeClr val="tx1"/>
                </a:solidFill>
                <a:effectLst/>
                <a:latin typeface="+mn-lt"/>
                <a:ea typeface="+mn-ea"/>
                <a:cs typeface="+mn-cs"/>
              </a:rPr>
              <a:t>.</a:t>
            </a:r>
          </a:p>
          <a:p>
            <a:r>
              <a:rPr lang="en-US" sz="1200" b="0" i="0" kern="1200" dirty="0" smtClean="0">
                <a:solidFill>
                  <a:schemeClr val="tx1"/>
                </a:solidFill>
                <a:effectLst/>
                <a:latin typeface="+mn-lt"/>
                <a:ea typeface="+mn-ea"/>
                <a:cs typeface="+mn-cs"/>
              </a:rPr>
              <a:t>The NASA-Task Load Index revealed that, although marksmanship performance degraded, participants believed their performance did not change over time. These results further characterize the consequences of sleep restriction on marksmanship performance and the perception of performance, and reinforce the importance of adequate sleep among service members when feasible.</a:t>
            </a: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A60E1D4A-2898-A349-A395-80FDFBD2E6F4}" type="slidenum">
              <a:rPr lang="en-US" smtClean="0"/>
              <a:t>11</a:t>
            </a:fld>
            <a:endParaRPr lang="en-US"/>
          </a:p>
        </p:txBody>
      </p:sp>
    </p:spTree>
    <p:extLst>
      <p:ext uri="{BB962C8B-B14F-4D97-AF65-F5344CB8AC3E}">
        <p14:creationId xmlns:p14="http://schemas.microsoft.com/office/powerpoint/2010/main" val="4192701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Kalmbach</a:t>
            </a:r>
            <a:r>
              <a:rPr lang="en-US" dirty="0" smtClean="0"/>
              <a:t> et al, 2017 Sleep</a:t>
            </a:r>
            <a:r>
              <a:rPr lang="en-US" baseline="0" dirty="0" smtClean="0"/>
              <a:t> Disturbance, Short Sleep</a:t>
            </a:r>
            <a:r>
              <a:rPr lang="en-US" dirty="0" smtClean="0"/>
              <a:t>:</a:t>
            </a:r>
          </a:p>
          <a:p>
            <a:pPr marL="171450" indent="-171450">
              <a:buFont typeface="Arial" panose="020B0604020202020204" pitchFamily="34" charset="0"/>
              <a:buChar char="•"/>
            </a:pPr>
            <a:r>
              <a:rPr lang="en-US" dirty="0" smtClean="0"/>
              <a:t> </a:t>
            </a:r>
            <a:r>
              <a:rPr lang="en-US" sz="1200" b="0" i="0" kern="1200" dirty="0" smtClean="0">
                <a:solidFill>
                  <a:schemeClr val="tx1"/>
                </a:solidFill>
                <a:effectLst/>
                <a:latin typeface="+mn-lt"/>
                <a:ea typeface="+mn-ea"/>
                <a:cs typeface="+mn-cs"/>
              </a:rPr>
              <a:t>Survey data from 1215 </a:t>
            </a:r>
            <a:r>
              <a:rPr lang="en-US" sz="1200" b="0" i="0" kern="1200" dirty="0" err="1" smtClean="0">
                <a:solidFill>
                  <a:schemeClr val="tx1"/>
                </a:solidFill>
                <a:effectLst/>
                <a:latin typeface="+mn-lt"/>
                <a:ea typeface="+mn-ea"/>
                <a:cs typeface="+mn-cs"/>
              </a:rPr>
              <a:t>nondepressed</a:t>
            </a:r>
            <a:r>
              <a:rPr lang="en-US" sz="1200" b="0" i="0" kern="1200" dirty="0" smtClean="0">
                <a:solidFill>
                  <a:schemeClr val="tx1"/>
                </a:solidFill>
                <a:effectLst/>
                <a:latin typeface="+mn-lt"/>
                <a:ea typeface="+mn-ea"/>
                <a:cs typeface="+mn-cs"/>
              </a:rPr>
              <a:t> interns collected at </a:t>
            </a:r>
            <a:r>
              <a:rPr lang="en-US" sz="1200" b="0" i="0" kern="1200" dirty="0" err="1" smtClean="0">
                <a:solidFill>
                  <a:schemeClr val="tx1"/>
                </a:solidFill>
                <a:effectLst/>
                <a:latin typeface="+mn-lt"/>
                <a:ea typeface="+mn-ea"/>
                <a:cs typeface="+mn-cs"/>
              </a:rPr>
              <a:t>preinternship</a:t>
            </a:r>
            <a:r>
              <a:rPr lang="en-US" sz="1200" b="0" i="0" kern="1200" dirty="0" smtClean="0">
                <a:solidFill>
                  <a:schemeClr val="tx1"/>
                </a:solidFill>
                <a:effectLst/>
                <a:latin typeface="+mn-lt"/>
                <a:ea typeface="+mn-ea"/>
                <a:cs typeface="+mn-cs"/>
              </a:rPr>
              <a:t> baseline, then 3,</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6 months into internship.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Examined how </a:t>
            </a:r>
            <a:r>
              <a:rPr lang="en-US" sz="1200" b="0" i="0" kern="1200" dirty="0" err="1" smtClean="0">
                <a:solidFill>
                  <a:schemeClr val="tx1"/>
                </a:solidFill>
                <a:effectLst/>
                <a:latin typeface="+mn-lt"/>
                <a:ea typeface="+mn-ea"/>
                <a:cs typeface="+mn-cs"/>
              </a:rPr>
              <a:t>preinternship</a:t>
            </a:r>
            <a:r>
              <a:rPr lang="en-US" sz="1200" b="0" i="0" kern="1200" dirty="0" smtClean="0">
                <a:solidFill>
                  <a:schemeClr val="tx1"/>
                </a:solidFill>
                <a:effectLst/>
                <a:latin typeface="+mn-lt"/>
                <a:ea typeface="+mn-ea"/>
                <a:cs typeface="+mn-cs"/>
              </a:rPr>
              <a:t> sleep quality,</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internship sleep,</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work hours affected risk of depression at 3 months, per the Patient Health Questionnaire 9.</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Examined the impact of sleep loss and work hours on depression persistence from 3 to 6 months. </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Compared self-reported errors among interns based on nightly sleep duration (≤6 </a:t>
            </a:r>
            <a:r>
              <a:rPr lang="en-US" sz="1200" b="0" i="0" kern="1200" dirty="0" err="1" smtClean="0">
                <a:solidFill>
                  <a:schemeClr val="tx1"/>
                </a:solidFill>
                <a:effectLst/>
                <a:latin typeface="+mn-lt"/>
                <a:ea typeface="+mn-ea"/>
                <a:cs typeface="+mn-cs"/>
              </a:rPr>
              <a:t>hr</a:t>
            </a:r>
            <a:r>
              <a:rPr lang="en-US" sz="1200" b="0" i="0" kern="1200" dirty="0" smtClean="0">
                <a:solidFill>
                  <a:schemeClr val="tx1"/>
                </a:solidFill>
                <a:effectLst/>
                <a:latin typeface="+mn-lt"/>
                <a:ea typeface="+mn-ea"/>
                <a:cs typeface="+mn-cs"/>
              </a:rPr>
              <a:t> vs. &gt;6 </a:t>
            </a:r>
            <a:r>
              <a:rPr lang="en-US" sz="1200" b="0" i="0" kern="1200" dirty="0" err="1" smtClean="0">
                <a:solidFill>
                  <a:schemeClr val="tx1"/>
                </a:solidFill>
                <a:effectLst/>
                <a:latin typeface="+mn-lt"/>
                <a:ea typeface="+mn-ea"/>
                <a:cs typeface="+mn-cs"/>
              </a:rPr>
              <a:t>hr</a:t>
            </a:r>
            <a:r>
              <a:rPr lang="en-US" sz="1200" b="0" i="0" kern="1200" dirty="0" smtClean="0">
                <a:solidFill>
                  <a:schemeClr val="tx1"/>
                </a:solidFill>
                <a:effectLst/>
                <a:latin typeface="+mn-lt"/>
                <a:ea typeface="+mn-ea"/>
                <a:cs typeface="+mn-cs"/>
              </a:rPr>
              <a:t>), weekly work hours (&lt;70 </a:t>
            </a:r>
            <a:r>
              <a:rPr lang="en-US" sz="1200" b="0" i="0" kern="1200" dirty="0" err="1" smtClean="0">
                <a:solidFill>
                  <a:schemeClr val="tx1"/>
                </a:solidFill>
                <a:effectLst/>
                <a:latin typeface="+mn-lt"/>
                <a:ea typeface="+mn-ea"/>
                <a:cs typeface="+mn-cs"/>
              </a:rPr>
              <a:t>hr</a:t>
            </a:r>
            <a:r>
              <a:rPr lang="en-US" sz="1200" b="0" i="0" kern="1200" dirty="0" smtClean="0">
                <a:solidFill>
                  <a:schemeClr val="tx1"/>
                </a:solidFill>
                <a:effectLst/>
                <a:latin typeface="+mn-lt"/>
                <a:ea typeface="+mn-ea"/>
                <a:cs typeface="+mn-cs"/>
              </a:rPr>
              <a:t> vs. ≥70 </a:t>
            </a:r>
            <a:r>
              <a:rPr lang="en-US" sz="1200" b="0" i="0" kern="1200" dirty="0" err="1" smtClean="0">
                <a:solidFill>
                  <a:schemeClr val="tx1"/>
                </a:solidFill>
                <a:effectLst/>
                <a:latin typeface="+mn-lt"/>
                <a:ea typeface="+mn-ea"/>
                <a:cs typeface="+mn-cs"/>
              </a:rPr>
              <a:t>hr</a:t>
            </a:r>
            <a:r>
              <a:rPr lang="en-US" sz="1200" b="0" i="0" kern="1200" dirty="0" smtClean="0">
                <a:solidFill>
                  <a:schemeClr val="tx1"/>
                </a:solidFill>
                <a:effectLst/>
                <a:latin typeface="+mn-lt"/>
                <a:ea typeface="+mn-ea"/>
                <a:cs typeface="+mn-cs"/>
              </a:rPr>
              <a:t>), and depression (non- vs. acutely vs. chronically depressed).</a:t>
            </a: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Sleep disturbance and internship-enforced short sleep increase risk of depression development (133%) and chronicity and medical errors</a:t>
            </a:r>
            <a:r>
              <a:rPr lang="en-US" sz="1200" b="0" i="0" kern="1200" baseline="0" dirty="0" smtClean="0">
                <a:solidFill>
                  <a:schemeClr val="tx1"/>
                </a:solidFill>
                <a:effectLst/>
                <a:latin typeface="+mn-lt"/>
                <a:ea typeface="+mn-ea"/>
                <a:cs typeface="+mn-cs"/>
              </a:rPr>
              <a:t> (27%)</a:t>
            </a: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mn-lt"/>
                <a:ea typeface="+mn-ea"/>
                <a:cs typeface="+mn-cs"/>
              </a:rPr>
              <a:t>Effects of Sleep, Physical Activity (</a:t>
            </a:r>
            <a:r>
              <a:rPr lang="en-US" sz="1200" b="0" i="0" kern="1200" dirty="0" err="1" smtClean="0">
                <a:solidFill>
                  <a:schemeClr val="tx1"/>
                </a:solidFill>
                <a:effectLst/>
                <a:latin typeface="+mn-lt"/>
                <a:ea typeface="+mn-ea"/>
                <a:cs typeface="+mn-cs"/>
              </a:rPr>
              <a:t>Kalmbach</a:t>
            </a:r>
            <a:r>
              <a:rPr lang="en-US" sz="1200" b="0" i="0" kern="1200" dirty="0" smtClean="0">
                <a:solidFill>
                  <a:schemeClr val="tx1"/>
                </a:solidFill>
                <a:effectLst/>
                <a:latin typeface="+mn-lt"/>
                <a:ea typeface="+mn-ea"/>
                <a:cs typeface="+mn-cs"/>
              </a:rPr>
              <a:t> et al): After beginning residency, interns lost an average of 2 h and 48 min of sleep per week (t = - 3.04, p &lt; .01). Mood and physical activity decreased by 7.5% (t = - 3.67, p &lt; .01) and 11.5% (t = - 3.15, p &lt; .01), respectively. A bidirectional relationship emerged between sleep and mood during internship wherein short sleep augured worse mood the next day (b = .12, p &lt; .001), which, in turn, presaged shorter sleep the next night (b = .06, p = .03). Importantly, the effect of short sleep on mood was twice as large as mood's effect on sleep. Lastly, substantial shifts in sleep timing during internship (sleeping ≥ 3 h earlier or later than pre-internship patterns) led to shorter sleep (earlier: b = - .36, p &lt; .01; later: b = - 1.75, p &lt; .001) and poorer mood (earlier: b = - .41, p &lt; .001; later: b = - .41, p &lt; .001)</a:t>
            </a: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b="0" i="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8D15585-CE89-414C-8841-CAF6F7498B8B}" type="slidenum">
              <a:rPr lang="en-US" smtClean="0"/>
              <a:t>12</a:t>
            </a:fld>
            <a:endParaRPr lang="en-US"/>
          </a:p>
        </p:txBody>
      </p:sp>
    </p:spTree>
    <p:extLst>
      <p:ext uri="{BB962C8B-B14F-4D97-AF65-F5344CB8AC3E}">
        <p14:creationId xmlns:p14="http://schemas.microsoft.com/office/powerpoint/2010/main" val="32527994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CCCDF6F-E378-4778-9B66-FD7F6A641E4A}" type="datetimeFigureOut">
              <a:rPr lang="en-US" smtClean="0"/>
              <a:t>8/27/2022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FAFDCDF-59BD-4640-AFAE-CEEF78CAD42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5430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CCCDF6F-E378-4778-9B66-FD7F6A641E4A}"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FDCDF-59BD-4640-AFAE-CEEF78CAD421}" type="slidenum">
              <a:rPr lang="en-US" smtClean="0"/>
              <a:t>‹#›</a:t>
            </a:fld>
            <a:endParaRPr lang="en-US"/>
          </a:p>
        </p:txBody>
      </p:sp>
    </p:spTree>
    <p:extLst>
      <p:ext uri="{BB962C8B-B14F-4D97-AF65-F5344CB8AC3E}">
        <p14:creationId xmlns:p14="http://schemas.microsoft.com/office/powerpoint/2010/main" val="2124497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CCDF6F-E378-4778-9B66-FD7F6A641E4A}"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CDF-59BD-4640-AFAE-CEEF78CAD42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012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CCDF6F-E378-4778-9B66-FD7F6A641E4A}"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CDF-59BD-4640-AFAE-CEEF78CAD42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7034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CCDF6F-E378-4778-9B66-FD7F6A641E4A}"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CDF-59BD-4640-AFAE-CEEF78CAD421}" type="slidenum">
              <a:rPr lang="en-US" smtClean="0"/>
              <a:t>‹#›</a:t>
            </a:fld>
            <a:endParaRPr lang="en-US"/>
          </a:p>
        </p:txBody>
      </p:sp>
    </p:spTree>
    <p:extLst>
      <p:ext uri="{BB962C8B-B14F-4D97-AF65-F5344CB8AC3E}">
        <p14:creationId xmlns:p14="http://schemas.microsoft.com/office/powerpoint/2010/main" val="32909541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CCDF6F-E378-4778-9B66-FD7F6A641E4A}"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CDF-59BD-4640-AFAE-CEEF78CAD42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8419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CCDF6F-E378-4778-9B66-FD7F6A641E4A}"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CDF-59BD-4640-AFAE-CEEF78CAD42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1031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CCDF6F-E378-4778-9B66-FD7F6A641E4A}"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CDF-59BD-4640-AFAE-CEEF78CAD4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6782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CCDF6F-E378-4778-9B66-FD7F6A641E4A}"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CDF-59BD-4640-AFAE-CEEF78CAD42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3392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16002" y="209361"/>
            <a:ext cx="10159999" cy="590931"/>
          </a:xfrm>
          <a:prstGeom prst="rect">
            <a:avLst/>
          </a:prstGeom>
        </p:spPr>
        <p:txBody>
          <a:bodyPr wrap="square">
            <a:spAutoFit/>
          </a:bodyPr>
          <a:lstStyle>
            <a:lvl1pPr>
              <a:spcBef>
                <a:spcPts val="600"/>
              </a:spcBef>
              <a:defRPr sz="3600" baseline="0"/>
            </a:lvl1pPr>
          </a:lstStyle>
          <a:p>
            <a:r>
              <a:rPr lang="en-US" dirty="0"/>
              <a:t>Arial 36 Bold</a:t>
            </a:r>
          </a:p>
        </p:txBody>
      </p:sp>
      <p:sp>
        <p:nvSpPr>
          <p:cNvPr id="5" name="Text Placeholder 4"/>
          <p:cNvSpPr>
            <a:spLocks noGrp="1"/>
          </p:cNvSpPr>
          <p:nvPr>
            <p:ph type="body" sz="quarter" idx="10" hasCustomPrompt="1"/>
          </p:nvPr>
        </p:nvSpPr>
        <p:spPr>
          <a:xfrm>
            <a:off x="304800" y="1219200"/>
            <a:ext cx="11582400" cy="5334000"/>
          </a:xfrm>
          <a:prstGeom prst="rect">
            <a:avLst/>
          </a:prstGeom>
        </p:spPr>
        <p:txBody>
          <a:bodyPr/>
          <a:lstStyle/>
          <a:p>
            <a:pPr lvl="0"/>
            <a:r>
              <a:rPr lang="en-US" dirty="0"/>
              <a:t>First level (Arial 26)</a:t>
            </a:r>
          </a:p>
          <a:p>
            <a:pPr lvl="1"/>
            <a:r>
              <a:rPr lang="en-US" dirty="0"/>
              <a:t>Second level (Arial 24)</a:t>
            </a:r>
          </a:p>
          <a:p>
            <a:pPr lvl="2"/>
            <a:r>
              <a:rPr lang="en-US" dirty="0"/>
              <a:t>Third level (Arial 20)</a:t>
            </a:r>
          </a:p>
          <a:p>
            <a:pPr lvl="3"/>
            <a:r>
              <a:rPr lang="en-US" dirty="0"/>
              <a:t>Fourth level (Arial 18)</a:t>
            </a:r>
          </a:p>
          <a:p>
            <a:r>
              <a:rPr lang="en-US" dirty="0"/>
              <a:t>Formatting</a:t>
            </a:r>
          </a:p>
          <a:p>
            <a:pPr lvl="1"/>
            <a:r>
              <a:rPr lang="en-US" dirty="0"/>
              <a:t>Do not go below fourth level bullet</a:t>
            </a:r>
          </a:p>
          <a:p>
            <a:pPr lvl="1"/>
            <a:r>
              <a:rPr lang="en-US" dirty="0"/>
              <a:t>Paragraph spacing is set at “before 6pt”</a:t>
            </a:r>
          </a:p>
          <a:p>
            <a:pPr lvl="1"/>
            <a:r>
              <a:rPr lang="en-US" dirty="0"/>
              <a:t>Use the designated bullet style for each level</a:t>
            </a:r>
          </a:p>
          <a:p>
            <a:pPr lvl="1"/>
            <a:r>
              <a:rPr lang="en-US" dirty="0"/>
              <a:t>Paragraphs are formatted with hanging indents</a:t>
            </a:r>
          </a:p>
        </p:txBody>
      </p:sp>
    </p:spTree>
    <p:extLst>
      <p:ext uri="{BB962C8B-B14F-4D97-AF65-F5344CB8AC3E}">
        <p14:creationId xmlns:p14="http://schemas.microsoft.com/office/powerpoint/2010/main" val="135818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CCDF6F-E378-4778-9B66-FD7F6A641E4A}"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CDF-59BD-4640-AFAE-CEEF78CAD421}" type="slidenum">
              <a:rPr lang="en-US" smtClean="0"/>
              <a:t>‹#›</a:t>
            </a:fld>
            <a:endParaRPr lang="en-US"/>
          </a:p>
        </p:txBody>
      </p:sp>
    </p:spTree>
    <p:extLst>
      <p:ext uri="{BB962C8B-B14F-4D97-AF65-F5344CB8AC3E}">
        <p14:creationId xmlns:p14="http://schemas.microsoft.com/office/powerpoint/2010/main" val="252025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CCDF6F-E378-4778-9B66-FD7F6A641E4A}" type="datetimeFigureOut">
              <a:rPr lang="en-US" smtClean="0"/>
              <a:t>8/27/2022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FDCDF-59BD-4640-AFAE-CEEF78CAD42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4127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CCDF6F-E378-4778-9B66-FD7F6A641E4A}"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FDCDF-59BD-4640-AFAE-CEEF78CAD421}" type="slidenum">
              <a:rPr lang="en-US" smtClean="0"/>
              <a:t>‹#›</a:t>
            </a:fld>
            <a:endParaRPr lang="en-US"/>
          </a:p>
        </p:txBody>
      </p:sp>
    </p:spTree>
    <p:extLst>
      <p:ext uri="{BB962C8B-B14F-4D97-AF65-F5344CB8AC3E}">
        <p14:creationId xmlns:p14="http://schemas.microsoft.com/office/powerpoint/2010/main" val="280865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CCDF6F-E378-4778-9B66-FD7F6A641E4A}" type="datetimeFigureOut">
              <a:rPr lang="en-US" smtClean="0"/>
              <a:t>8/27/2022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AFDCDF-59BD-4640-AFAE-CEEF78CAD42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3343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CCDF6F-E378-4778-9B66-FD7F6A641E4A}" type="datetimeFigureOut">
              <a:rPr lang="en-US" smtClean="0"/>
              <a:t>8/27/2022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FDCDF-59BD-4640-AFAE-CEEF78CAD42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528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CDF6F-E378-4778-9B66-FD7F6A641E4A}" type="datetimeFigureOut">
              <a:rPr lang="en-US" smtClean="0"/>
              <a:t>8/27/2022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FDCDF-59BD-4640-AFAE-CEEF78CAD421}" type="slidenum">
              <a:rPr lang="en-US" smtClean="0"/>
              <a:t>‹#›</a:t>
            </a:fld>
            <a:endParaRPr lang="en-US"/>
          </a:p>
        </p:txBody>
      </p:sp>
    </p:spTree>
    <p:extLst>
      <p:ext uri="{BB962C8B-B14F-4D97-AF65-F5344CB8AC3E}">
        <p14:creationId xmlns:p14="http://schemas.microsoft.com/office/powerpoint/2010/main" val="4409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CCCDF6F-E378-4778-9B66-FD7F6A641E4A}"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FDCDF-59BD-4640-AFAE-CEEF78CAD42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69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CCCDF6F-E378-4778-9B66-FD7F6A641E4A}" type="datetimeFigureOut">
              <a:rPr lang="en-US" smtClean="0"/>
              <a:t>8/27/2022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FDCDF-59BD-4640-AFAE-CEEF78CAD421}" type="slidenum">
              <a:rPr lang="en-US" smtClean="0"/>
              <a:t>‹#›</a:t>
            </a:fld>
            <a:endParaRPr lang="en-US"/>
          </a:p>
        </p:txBody>
      </p:sp>
    </p:spTree>
    <p:extLst>
      <p:ext uri="{BB962C8B-B14F-4D97-AF65-F5344CB8AC3E}">
        <p14:creationId xmlns:p14="http://schemas.microsoft.com/office/powerpoint/2010/main" val="219066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CCCDF6F-E378-4778-9B66-FD7F6A641E4A}" type="datetimeFigureOut">
              <a:rPr lang="en-US" smtClean="0"/>
              <a:t>8/27/2022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FAFDCDF-59BD-4640-AFAE-CEEF78CAD421}" type="slidenum">
              <a:rPr lang="en-US" smtClean="0"/>
              <a:t>‹#›</a:t>
            </a:fld>
            <a:endParaRPr lang="en-US"/>
          </a:p>
        </p:txBody>
      </p:sp>
    </p:spTree>
    <p:extLst>
      <p:ext uri="{BB962C8B-B14F-4D97-AF65-F5344CB8AC3E}">
        <p14:creationId xmlns:p14="http://schemas.microsoft.com/office/powerpoint/2010/main" val="3741547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Sleep, Fatigue Mitigation and Burnout</a:t>
            </a:r>
            <a:endParaRPr lang="en-US" dirty="0"/>
          </a:p>
        </p:txBody>
      </p:sp>
      <p:sp>
        <p:nvSpPr>
          <p:cNvPr id="3" name="Subtitle 2"/>
          <p:cNvSpPr>
            <a:spLocks noGrp="1"/>
          </p:cNvSpPr>
          <p:nvPr>
            <p:ph type="subTitle" idx="1"/>
          </p:nvPr>
        </p:nvSpPr>
        <p:spPr/>
        <p:txBody>
          <a:bodyPr>
            <a:normAutofit lnSpcReduction="10000"/>
          </a:bodyPr>
          <a:lstStyle/>
          <a:p>
            <a:r>
              <a:rPr lang="en-US" dirty="0" err="1" smtClean="0"/>
              <a:t>Subodh</a:t>
            </a:r>
            <a:r>
              <a:rPr lang="en-US" dirty="0" smtClean="0"/>
              <a:t> </a:t>
            </a:r>
            <a:r>
              <a:rPr lang="en-US" dirty="0" err="1" smtClean="0"/>
              <a:t>Arora,</a:t>
            </a:r>
            <a:r>
              <a:rPr lang="en-US" dirty="0" smtClean="0"/>
              <a:t> MD, FAAP</a:t>
            </a:r>
          </a:p>
          <a:p>
            <a:r>
              <a:rPr lang="en-US" dirty="0" smtClean="0"/>
              <a:t>Capt, USAF, MC</a:t>
            </a:r>
          </a:p>
          <a:p>
            <a:r>
              <a:rPr lang="en-US" dirty="0" smtClean="0"/>
              <a:t>Pediatrics, Sleep Medicine</a:t>
            </a:r>
          </a:p>
        </p:txBody>
      </p:sp>
    </p:spTree>
    <p:extLst>
      <p:ext uri="{BB962C8B-B14F-4D97-AF65-F5344CB8AC3E}">
        <p14:creationId xmlns:p14="http://schemas.microsoft.com/office/powerpoint/2010/main" val="3328884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4"/>
          <p:cNvGrpSpPr/>
          <p:nvPr/>
        </p:nvGrpSpPr>
        <p:grpSpPr>
          <a:xfrm>
            <a:off x="1571298" y="697759"/>
            <a:ext cx="9144000" cy="5486400"/>
            <a:chOff x="0" y="990600"/>
            <a:chExt cx="9144000" cy="5638800"/>
          </a:xfrm>
        </p:grpSpPr>
        <p:sp>
          <p:nvSpPr>
            <p:cNvPr id="12" name="Rectangle 11"/>
            <p:cNvSpPr/>
            <p:nvPr/>
          </p:nvSpPr>
          <p:spPr>
            <a:xfrm>
              <a:off x="0" y="990600"/>
              <a:ext cx="9144000" cy="56388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pPr>
              <a:endParaRPr lang="en-US" dirty="0">
                <a:latin typeface="Arial" pitchFamily="34" charset="0"/>
                <a:cs typeface="Arial" pitchFamily="34" charset="0"/>
              </a:endParaRPr>
            </a:p>
          </p:txBody>
        </p:sp>
        <p:cxnSp>
          <p:nvCxnSpPr>
            <p:cNvPr id="13" name="Straight Connector 12"/>
            <p:cNvCxnSpPr/>
            <p:nvPr/>
          </p:nvCxnSpPr>
          <p:spPr>
            <a:xfrm>
              <a:off x="0" y="990600"/>
              <a:ext cx="9144000" cy="0"/>
            </a:xfrm>
            <a:prstGeom prst="line">
              <a:avLst/>
            </a:prstGeom>
            <a:ln w="28575">
              <a:solidFill>
                <a:schemeClr val="accent5">
                  <a:lumMod val="75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629400"/>
              <a:ext cx="9144000" cy="0"/>
            </a:xfrm>
            <a:prstGeom prst="line">
              <a:avLst/>
            </a:prstGeom>
            <a:ln w="28575">
              <a:solidFill>
                <a:schemeClr val="accent5">
                  <a:lumMod val="75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txBox="1">
            <a:spLocks/>
          </p:cNvSpPr>
          <p:nvPr/>
        </p:nvSpPr>
        <p:spPr>
          <a:xfrm>
            <a:off x="1676401" y="-126124"/>
            <a:ext cx="9038897" cy="715428"/>
          </a:xfrm>
          <a:prstGeom prst="rect">
            <a:avLst/>
          </a:prstGeom>
        </p:spPr>
        <p:txBody>
          <a:bodyPr/>
          <a:lstStyle/>
          <a:p>
            <a:pPr algn="ctr" eaLnBrk="0" fontAlgn="base" hangingPunct="0">
              <a:spcBef>
                <a:spcPct val="0"/>
              </a:spcBef>
              <a:spcAft>
                <a:spcPct val="0"/>
              </a:spcAft>
              <a:defRPr/>
            </a:pPr>
            <a:r>
              <a:rPr lang="en-US" sz="4400" b="1" kern="0" dirty="0">
                <a:latin typeface="+mj-lt"/>
              </a:rPr>
              <a:t>Consequences of Insufficient Sleep</a:t>
            </a:r>
          </a:p>
        </p:txBody>
      </p:sp>
      <p:sp>
        <p:nvSpPr>
          <p:cNvPr id="3" name="Content Placeholder 2"/>
          <p:cNvSpPr txBox="1">
            <a:spLocks/>
          </p:cNvSpPr>
          <p:nvPr/>
        </p:nvSpPr>
        <p:spPr>
          <a:xfrm>
            <a:off x="1676401" y="1447801"/>
            <a:ext cx="4149435" cy="4988607"/>
          </a:xfrm>
          <a:prstGeom prst="rect">
            <a:avLst/>
          </a:prstGeom>
        </p:spPr>
        <p:txBody>
          <a:bodyPr/>
          <a:lstStyle/>
          <a:p>
            <a:pPr marL="215900" indent="-215900" algn="ctr" eaLnBrk="0" fontAlgn="base" hangingPunct="0">
              <a:buClr>
                <a:schemeClr val="accent5">
                  <a:lumMod val="75000"/>
                </a:schemeClr>
              </a:buClr>
              <a:buSzPct val="125000"/>
              <a:defRPr/>
            </a:pPr>
            <a:r>
              <a:rPr lang="en-US" sz="2000" b="1" kern="0" dirty="0">
                <a:cs typeface="Arial" pitchFamily="34" charset="0"/>
              </a:rPr>
              <a:t>IMMEDIATE EFFECTS</a:t>
            </a:r>
            <a:r>
              <a:rPr lang="en-US" sz="2000" b="1" kern="0" dirty="0">
                <a:solidFill>
                  <a:schemeClr val="accent5">
                    <a:lumMod val="75000"/>
                  </a:schemeClr>
                </a:solidFill>
                <a:cs typeface="Arial" pitchFamily="34" charset="0"/>
              </a:rPr>
              <a:t> </a:t>
            </a:r>
          </a:p>
          <a:p>
            <a:pPr marL="215900" indent="-215900" algn="ctr" eaLnBrk="0" fontAlgn="base" hangingPunct="0">
              <a:buClr>
                <a:schemeClr val="accent5">
                  <a:lumMod val="75000"/>
                </a:schemeClr>
              </a:buClr>
              <a:buSzPct val="125000"/>
              <a:defRPr/>
            </a:pPr>
            <a:r>
              <a:rPr lang="en-US" b="1" kern="0" dirty="0">
                <a:solidFill>
                  <a:prstClr val="black"/>
                </a:solidFill>
                <a:cs typeface="Arial" pitchFamily="34" charset="0"/>
              </a:rPr>
              <a:t>(MOST CRITICAL):</a:t>
            </a:r>
            <a:r>
              <a:rPr lang="en-US" sz="2000" b="1" kern="0" dirty="0">
                <a:solidFill>
                  <a:prstClr val="black"/>
                </a:solidFill>
                <a:cs typeface="Arial" pitchFamily="34" charset="0"/>
              </a:rPr>
              <a:t/>
            </a:r>
            <a:br>
              <a:rPr lang="en-US" sz="2000" b="1" kern="0" dirty="0">
                <a:solidFill>
                  <a:prstClr val="black"/>
                </a:solidFill>
                <a:cs typeface="Arial" pitchFamily="34" charset="0"/>
              </a:rPr>
            </a:br>
            <a:endParaRPr lang="en-US" kern="0" dirty="0">
              <a:solidFill>
                <a:prstClr val="black"/>
              </a:solidFill>
              <a:cs typeface="Arial" pitchFamily="34" charset="0"/>
            </a:endParaRPr>
          </a:p>
          <a:p>
            <a:pPr marL="215900" indent="-215900" eaLnBrk="0" fontAlgn="base" hangingPunct="0">
              <a:spcAft>
                <a:spcPts val="600"/>
              </a:spcAft>
              <a:buClr>
                <a:schemeClr val="accent5">
                  <a:lumMod val="75000"/>
                </a:schemeClr>
              </a:buClr>
              <a:buSzPct val="100000"/>
              <a:buFont typeface="Arial" pitchFamily="34" charset="0"/>
              <a:buChar char="•"/>
              <a:defRPr/>
            </a:pPr>
            <a:r>
              <a:rPr lang="en-US" b="1" kern="0" dirty="0">
                <a:solidFill>
                  <a:srgbClr val="FF0000"/>
                </a:solidFill>
                <a:cs typeface="Arial" pitchFamily="34" charset="0"/>
              </a:rPr>
              <a:t>Impaired operational readiness</a:t>
            </a:r>
            <a:r>
              <a:rPr lang="en-US" kern="0" dirty="0">
                <a:solidFill>
                  <a:prstClr val="black"/>
                </a:solidFill>
                <a:cs typeface="Arial" pitchFamily="34" charset="0"/>
              </a:rPr>
              <a:t>:</a:t>
            </a:r>
          </a:p>
          <a:p>
            <a:pPr marL="742950" lvl="1" indent="-285750" eaLnBrk="0" fontAlgn="base" hangingPunct="0">
              <a:spcAft>
                <a:spcPts val="600"/>
              </a:spcAft>
              <a:buClr>
                <a:schemeClr val="accent5">
                  <a:lumMod val="75000"/>
                </a:schemeClr>
              </a:buClr>
              <a:buSzPct val="100000"/>
              <a:buFont typeface="Arial" pitchFamily="34" charset="0"/>
              <a:buChar char="•"/>
              <a:defRPr/>
            </a:pPr>
            <a:r>
              <a:rPr lang="en-US" kern="0" dirty="0">
                <a:solidFill>
                  <a:prstClr val="black"/>
                </a:solidFill>
                <a:cs typeface="Arial" pitchFamily="34" charset="0"/>
              </a:rPr>
              <a:t>Impaired mental effectiveness</a:t>
            </a:r>
          </a:p>
          <a:p>
            <a:pPr marL="742950" lvl="1" indent="-285750" eaLnBrk="0" fontAlgn="base" hangingPunct="0">
              <a:spcAft>
                <a:spcPts val="600"/>
              </a:spcAft>
              <a:buClr>
                <a:schemeClr val="accent5">
                  <a:lumMod val="75000"/>
                </a:schemeClr>
              </a:buClr>
              <a:buSzPct val="100000"/>
              <a:buFont typeface="Arial" pitchFamily="34" charset="0"/>
              <a:buChar char="•"/>
              <a:defRPr/>
            </a:pPr>
            <a:r>
              <a:rPr lang="en-US" kern="0" dirty="0">
                <a:solidFill>
                  <a:prstClr val="black"/>
                </a:solidFill>
                <a:cs typeface="Arial" pitchFamily="34" charset="0"/>
              </a:rPr>
              <a:t>Impaired alertness</a:t>
            </a:r>
          </a:p>
          <a:p>
            <a:pPr marL="215900" indent="-215900" eaLnBrk="0" fontAlgn="base" hangingPunct="0">
              <a:spcAft>
                <a:spcPts val="600"/>
              </a:spcAft>
              <a:buClr>
                <a:schemeClr val="accent5">
                  <a:lumMod val="75000"/>
                </a:schemeClr>
              </a:buClr>
              <a:buSzPct val="100000"/>
              <a:buFont typeface="Arial" pitchFamily="34" charset="0"/>
              <a:buChar char="•"/>
              <a:defRPr/>
            </a:pPr>
            <a:endParaRPr lang="en-US" kern="0" dirty="0">
              <a:solidFill>
                <a:prstClr val="black"/>
              </a:solidFill>
              <a:cs typeface="Arial" pitchFamily="34" charset="0"/>
            </a:endParaRPr>
          </a:p>
          <a:p>
            <a:pPr marL="215900" indent="-215900" eaLnBrk="0" fontAlgn="base" hangingPunct="0">
              <a:spcAft>
                <a:spcPts val="600"/>
              </a:spcAft>
              <a:buClr>
                <a:schemeClr val="accent5">
                  <a:lumMod val="75000"/>
                </a:schemeClr>
              </a:buClr>
              <a:buSzPct val="100000"/>
              <a:buFont typeface="Arial" pitchFamily="34" charset="0"/>
              <a:buChar char="•"/>
              <a:defRPr/>
            </a:pPr>
            <a:r>
              <a:rPr lang="en-US" b="1" kern="0" dirty="0">
                <a:solidFill>
                  <a:prstClr val="black"/>
                </a:solidFill>
                <a:cs typeface="Arial" pitchFamily="34" charset="0"/>
              </a:rPr>
              <a:t>Effects are IMMEDIATE </a:t>
            </a:r>
            <a:r>
              <a:rPr lang="en-US" kern="0" dirty="0">
                <a:solidFill>
                  <a:prstClr val="black"/>
                </a:solidFill>
                <a:cs typeface="Arial" pitchFamily="34" charset="0"/>
              </a:rPr>
              <a:t/>
            </a:r>
            <a:br>
              <a:rPr lang="en-US" kern="0" dirty="0">
                <a:solidFill>
                  <a:prstClr val="black"/>
                </a:solidFill>
                <a:cs typeface="Arial" pitchFamily="34" charset="0"/>
              </a:rPr>
            </a:br>
            <a:r>
              <a:rPr lang="en-US" sz="1600" kern="0" dirty="0">
                <a:solidFill>
                  <a:prstClr val="black"/>
                </a:solidFill>
                <a:cs typeface="Arial" pitchFamily="34" charset="0"/>
              </a:rPr>
              <a:t>(seen after 1 night of insufficient sleep)</a:t>
            </a:r>
          </a:p>
          <a:p>
            <a:pPr eaLnBrk="0" fontAlgn="base" hangingPunct="0">
              <a:spcAft>
                <a:spcPts val="600"/>
              </a:spcAft>
              <a:buClr>
                <a:schemeClr val="accent5">
                  <a:lumMod val="75000"/>
                </a:schemeClr>
              </a:buClr>
              <a:buSzPct val="100000"/>
              <a:defRPr/>
            </a:pPr>
            <a:endParaRPr lang="en-US" kern="0" dirty="0">
              <a:solidFill>
                <a:prstClr val="black"/>
              </a:solidFill>
              <a:cs typeface="Arial" pitchFamily="34" charset="0"/>
            </a:endParaRPr>
          </a:p>
          <a:p>
            <a:pPr marL="215900" indent="-215900" eaLnBrk="0" fontAlgn="base" hangingPunct="0">
              <a:spcAft>
                <a:spcPts val="600"/>
              </a:spcAft>
              <a:buClr>
                <a:schemeClr val="accent5">
                  <a:lumMod val="75000"/>
                </a:schemeClr>
              </a:buClr>
              <a:buSzPct val="100000"/>
              <a:buFont typeface="Arial" pitchFamily="34" charset="0"/>
              <a:buChar char="•"/>
              <a:defRPr/>
            </a:pPr>
            <a:r>
              <a:rPr lang="en-US" b="1" kern="0" dirty="0">
                <a:solidFill>
                  <a:prstClr val="black"/>
                </a:solidFill>
                <a:cs typeface="Arial" pitchFamily="34" charset="0"/>
              </a:rPr>
              <a:t>Effects are INSIDIOUS </a:t>
            </a:r>
            <a:r>
              <a:rPr lang="en-US" kern="0" dirty="0">
                <a:solidFill>
                  <a:prstClr val="black"/>
                </a:solidFill>
                <a:cs typeface="Arial" pitchFamily="34" charset="0"/>
              </a:rPr>
              <a:t/>
            </a:r>
            <a:br>
              <a:rPr lang="en-US" kern="0" dirty="0">
                <a:solidFill>
                  <a:prstClr val="black"/>
                </a:solidFill>
                <a:cs typeface="Arial" pitchFamily="34" charset="0"/>
              </a:rPr>
            </a:br>
            <a:r>
              <a:rPr lang="en-US" sz="1600" kern="0" dirty="0">
                <a:solidFill>
                  <a:prstClr val="black"/>
                </a:solidFill>
                <a:cs typeface="Arial" pitchFamily="34" charset="0"/>
              </a:rPr>
              <a:t>(person may feel fine)</a:t>
            </a:r>
            <a:endParaRPr lang="en-US" kern="0" dirty="0">
              <a:solidFill>
                <a:prstClr val="black"/>
              </a:solidFill>
              <a:cs typeface="Arial" pitchFamily="34" charset="0"/>
            </a:endParaRPr>
          </a:p>
          <a:p>
            <a:pPr marL="215900" indent="-215900" eaLnBrk="0" fontAlgn="base" hangingPunct="0">
              <a:spcAft>
                <a:spcPts val="600"/>
              </a:spcAft>
              <a:buClr>
                <a:schemeClr val="accent5">
                  <a:lumMod val="75000"/>
                </a:schemeClr>
              </a:buClr>
              <a:buSzPct val="125000"/>
              <a:buFont typeface="Arial" pitchFamily="34" charset="0"/>
              <a:buChar char="•"/>
              <a:defRPr/>
            </a:pPr>
            <a:endParaRPr lang="en-US" kern="0" dirty="0">
              <a:solidFill>
                <a:prstClr val="black"/>
              </a:solidFill>
              <a:latin typeface="Arial" pitchFamily="34" charset="0"/>
              <a:cs typeface="Arial" pitchFamily="34" charset="0"/>
            </a:endParaRPr>
          </a:p>
          <a:p>
            <a:pPr marL="215900" indent="-215900" eaLnBrk="0" fontAlgn="base" hangingPunct="0">
              <a:spcAft>
                <a:spcPts val="600"/>
              </a:spcAft>
              <a:buClr>
                <a:schemeClr val="accent5">
                  <a:lumMod val="75000"/>
                </a:schemeClr>
              </a:buClr>
              <a:buSzPct val="125000"/>
              <a:buFont typeface="Arial" pitchFamily="34" charset="0"/>
              <a:buChar char="•"/>
              <a:defRPr/>
            </a:pPr>
            <a:endParaRPr lang="en-US" kern="0" dirty="0">
              <a:solidFill>
                <a:prstClr val="black"/>
              </a:solidFill>
              <a:latin typeface="Arial" pitchFamily="34" charset="0"/>
              <a:cs typeface="Arial" pitchFamily="34" charset="0"/>
            </a:endParaRPr>
          </a:p>
        </p:txBody>
      </p:sp>
      <p:sp>
        <p:nvSpPr>
          <p:cNvPr id="4" name="Content Placeholder 3"/>
          <p:cNvSpPr txBox="1">
            <a:spLocks/>
          </p:cNvSpPr>
          <p:nvPr/>
        </p:nvSpPr>
        <p:spPr>
          <a:xfrm>
            <a:off x="5867400" y="1447801"/>
            <a:ext cx="4682840" cy="2275277"/>
          </a:xfrm>
          <a:prstGeom prst="rect">
            <a:avLst/>
          </a:prstGeom>
        </p:spPr>
        <p:txBody>
          <a:bodyPr/>
          <a:lstStyle/>
          <a:p>
            <a:pPr marL="215900" indent="-215900" algn="ctr" eaLnBrk="0" fontAlgn="base" hangingPunct="0">
              <a:spcAft>
                <a:spcPts val="600"/>
              </a:spcAft>
              <a:buClr>
                <a:schemeClr val="accent5">
                  <a:lumMod val="75000"/>
                </a:schemeClr>
              </a:buClr>
              <a:buSzPct val="125000"/>
              <a:defRPr/>
            </a:pPr>
            <a:r>
              <a:rPr lang="en-US" sz="2000" b="1" kern="0" dirty="0">
                <a:cs typeface="Arial" pitchFamily="34" charset="0"/>
              </a:rPr>
              <a:t>DAILY / MID-TERM EFFECTS</a:t>
            </a:r>
            <a:r>
              <a:rPr lang="en-US" b="1" kern="0" dirty="0">
                <a:cs typeface="Arial" pitchFamily="34" charset="0"/>
              </a:rPr>
              <a:t>:</a:t>
            </a:r>
          </a:p>
          <a:p>
            <a:pPr marL="234950" indent="-234950">
              <a:spcAft>
                <a:spcPts val="600"/>
              </a:spcAft>
              <a:buClr>
                <a:schemeClr val="accent5">
                  <a:lumMod val="75000"/>
                </a:schemeClr>
              </a:buClr>
              <a:buFont typeface="Arial" pitchFamily="34" charset="0"/>
              <a:buChar char="•"/>
            </a:pPr>
            <a:r>
              <a:rPr lang="en-US" dirty="0">
                <a:cs typeface="Arial" pitchFamily="34" charset="0"/>
              </a:rPr>
              <a:t>Overall mood and sense of well-being</a:t>
            </a:r>
          </a:p>
          <a:p>
            <a:pPr marL="234950" indent="-234950">
              <a:spcAft>
                <a:spcPts val="600"/>
              </a:spcAft>
              <a:buClr>
                <a:schemeClr val="accent5">
                  <a:lumMod val="75000"/>
                </a:schemeClr>
              </a:buClr>
              <a:buFont typeface="Arial" pitchFamily="34" charset="0"/>
              <a:buChar char="•"/>
            </a:pPr>
            <a:r>
              <a:rPr lang="en-US" dirty="0">
                <a:cs typeface="Arial" pitchFamily="34" charset="0"/>
              </a:rPr>
              <a:t>Ability to work with and resolve conflicts with co-workers, family members</a:t>
            </a:r>
          </a:p>
          <a:p>
            <a:pPr marL="234950" indent="-234950">
              <a:spcAft>
                <a:spcPts val="600"/>
              </a:spcAft>
              <a:buClr>
                <a:schemeClr val="accent5">
                  <a:lumMod val="75000"/>
                </a:schemeClr>
              </a:buClr>
              <a:buFont typeface="Arial" pitchFamily="34" charset="0"/>
              <a:buChar char="•"/>
            </a:pPr>
            <a:r>
              <a:rPr lang="en-US" dirty="0">
                <a:cs typeface="Arial" pitchFamily="34" charset="0"/>
              </a:rPr>
              <a:t>Motivation to stick to PT regimen</a:t>
            </a:r>
          </a:p>
          <a:p>
            <a:pPr marL="234950" indent="-234950">
              <a:spcAft>
                <a:spcPts val="600"/>
              </a:spcAft>
              <a:buClr>
                <a:schemeClr val="accent5">
                  <a:lumMod val="75000"/>
                </a:schemeClr>
              </a:buClr>
              <a:buFont typeface="Arial" pitchFamily="34" charset="0"/>
              <a:buChar char="•"/>
            </a:pPr>
            <a:r>
              <a:rPr lang="en-US" dirty="0">
                <a:cs typeface="Arial" pitchFamily="34" charset="0"/>
              </a:rPr>
              <a:t>Motivation to stick to healthy diet</a:t>
            </a:r>
          </a:p>
          <a:p>
            <a:pPr marL="234950" indent="-234950">
              <a:spcAft>
                <a:spcPts val="600"/>
              </a:spcAft>
              <a:buClr>
                <a:schemeClr val="accent5">
                  <a:lumMod val="75000"/>
                </a:schemeClr>
              </a:buClr>
              <a:buFont typeface="Arial" pitchFamily="34" charset="0"/>
              <a:buChar char="•"/>
            </a:pPr>
            <a:r>
              <a:rPr lang="en-US" dirty="0">
                <a:cs typeface="Arial" pitchFamily="34" charset="0"/>
              </a:rPr>
              <a:t>Job productivity</a:t>
            </a:r>
          </a:p>
          <a:p>
            <a:pPr marL="215900" indent="-215900" eaLnBrk="0" fontAlgn="base" hangingPunct="0">
              <a:spcAft>
                <a:spcPts val="600"/>
              </a:spcAft>
              <a:buClr>
                <a:schemeClr val="accent5">
                  <a:lumMod val="75000"/>
                </a:schemeClr>
              </a:buClr>
              <a:buSzPct val="125000"/>
              <a:buFont typeface="Arial" pitchFamily="34" charset="0"/>
              <a:buChar char="•"/>
              <a:defRPr/>
            </a:pPr>
            <a:endParaRPr lang="en-US" b="1" kern="0" dirty="0">
              <a:solidFill>
                <a:prstClr val="black"/>
              </a:solidFill>
              <a:latin typeface="Arial" pitchFamily="34" charset="0"/>
              <a:cs typeface="Arial" pitchFamily="34" charset="0"/>
            </a:endParaRPr>
          </a:p>
        </p:txBody>
      </p:sp>
      <p:sp>
        <p:nvSpPr>
          <p:cNvPr id="5" name="Content Placeholder 4"/>
          <p:cNvSpPr txBox="1">
            <a:spLocks/>
          </p:cNvSpPr>
          <p:nvPr/>
        </p:nvSpPr>
        <p:spPr>
          <a:xfrm>
            <a:off x="5867400" y="4267200"/>
            <a:ext cx="4567980" cy="2209800"/>
          </a:xfrm>
          <a:prstGeom prst="rect">
            <a:avLst/>
          </a:prstGeom>
        </p:spPr>
        <p:txBody>
          <a:bodyPr/>
          <a:lstStyle/>
          <a:p>
            <a:pPr marL="215900" indent="-215900" algn="ctr" eaLnBrk="0" fontAlgn="base" hangingPunct="0">
              <a:spcAft>
                <a:spcPts val="600"/>
              </a:spcAft>
              <a:buClr>
                <a:srgbClr val="660033"/>
              </a:buClr>
              <a:buSzPct val="125000"/>
              <a:defRPr/>
            </a:pPr>
            <a:r>
              <a:rPr lang="en-US" sz="2000" b="1" kern="0" dirty="0">
                <a:cs typeface="Arial" pitchFamily="34" charset="0"/>
              </a:rPr>
              <a:t>MID/LONG-TERM ASSOCIATIONS:</a:t>
            </a:r>
            <a:endParaRPr lang="en-US" sz="2000" kern="0" dirty="0">
              <a:cs typeface="Arial" pitchFamily="34" charset="0"/>
            </a:endParaRPr>
          </a:p>
          <a:p>
            <a:pPr marL="215900" indent="-215900" eaLnBrk="0" hangingPunct="0">
              <a:spcAft>
                <a:spcPts val="600"/>
              </a:spcAft>
              <a:buClr>
                <a:schemeClr val="accent5">
                  <a:lumMod val="75000"/>
                </a:schemeClr>
              </a:buClr>
              <a:buSzPct val="100000"/>
              <a:buFont typeface="Arial" pitchFamily="34" charset="0"/>
              <a:buChar char="•"/>
            </a:pPr>
            <a:r>
              <a:rPr lang="en-US" kern="0" dirty="0">
                <a:cs typeface="Arial" pitchFamily="34" charset="0"/>
              </a:rPr>
              <a:t>Increased risk for developing behavioral health problems (combat operational stress disorder, PTSD)</a:t>
            </a:r>
          </a:p>
          <a:p>
            <a:pPr marL="215900" indent="-215900" eaLnBrk="0" hangingPunct="0">
              <a:spcAft>
                <a:spcPts val="600"/>
              </a:spcAft>
              <a:buClr>
                <a:schemeClr val="accent5">
                  <a:lumMod val="75000"/>
                </a:schemeClr>
              </a:buClr>
              <a:buSzPct val="100000"/>
              <a:buFont typeface="Arial" pitchFamily="34" charset="0"/>
              <a:buChar char="•"/>
            </a:pPr>
            <a:r>
              <a:rPr lang="en-US" kern="0" dirty="0">
                <a:cs typeface="Arial" pitchFamily="34" charset="0"/>
              </a:rPr>
              <a:t>Increased risk for weight gain, Type II diabetes, heart disease, etc.</a:t>
            </a:r>
          </a:p>
        </p:txBody>
      </p:sp>
      <p:cxnSp>
        <p:nvCxnSpPr>
          <p:cNvPr id="17" name="Straight Connector 16"/>
          <p:cNvCxnSpPr/>
          <p:nvPr/>
        </p:nvCxnSpPr>
        <p:spPr>
          <a:xfrm>
            <a:off x="5715000" y="1143000"/>
            <a:ext cx="0" cy="5486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15000" y="4038600"/>
            <a:ext cx="49530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001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325452" y="2469279"/>
            <a:ext cx="3424340" cy="3378314"/>
          </a:xfrm>
          <a:prstGeom prst="rect">
            <a:avLst/>
          </a:prstGeom>
        </p:spPr>
      </p:pic>
      <p:pic>
        <p:nvPicPr>
          <p:cNvPr id="4" name="Picture 3"/>
          <p:cNvPicPr>
            <a:picLocks noChangeAspect="1"/>
          </p:cNvPicPr>
          <p:nvPr/>
        </p:nvPicPr>
        <p:blipFill>
          <a:blip r:embed="rId4"/>
          <a:stretch>
            <a:fillRect/>
          </a:stretch>
        </p:blipFill>
        <p:spPr>
          <a:xfrm>
            <a:off x="2002760" y="0"/>
            <a:ext cx="7112740" cy="2086528"/>
          </a:xfrm>
          <a:prstGeom prst="rect">
            <a:avLst/>
          </a:prstGeom>
        </p:spPr>
      </p:pic>
      <p:sp>
        <p:nvSpPr>
          <p:cNvPr id="3" name="TextBox 2"/>
          <p:cNvSpPr txBox="1"/>
          <p:nvPr/>
        </p:nvSpPr>
        <p:spPr>
          <a:xfrm>
            <a:off x="7947903" y="2431273"/>
            <a:ext cx="2839690" cy="3416320"/>
          </a:xfrm>
          <a:prstGeom prst="rect">
            <a:avLst/>
          </a:prstGeom>
          <a:noFill/>
        </p:spPr>
        <p:txBody>
          <a:bodyPr wrap="none" rtlCol="0">
            <a:spAutoFit/>
          </a:bodyPr>
          <a:lstStyle/>
          <a:p>
            <a:r>
              <a:rPr lang="en-US" dirty="0"/>
              <a:t>N= 20 Soldiers</a:t>
            </a:r>
          </a:p>
          <a:p>
            <a:r>
              <a:rPr lang="en-US" dirty="0"/>
              <a:t>72 hour test period</a:t>
            </a:r>
          </a:p>
          <a:p>
            <a:r>
              <a:rPr lang="en-US" dirty="0"/>
              <a:t>2 hours of sleep per night</a:t>
            </a:r>
          </a:p>
          <a:p>
            <a:endParaRPr lang="en-US" dirty="0"/>
          </a:p>
          <a:p>
            <a:r>
              <a:rPr lang="en-US" dirty="0"/>
              <a:t>Friend-versus-Foe Challenge</a:t>
            </a:r>
          </a:p>
          <a:p>
            <a:r>
              <a:rPr lang="en-US" dirty="0"/>
              <a:t>Increasing Complexity</a:t>
            </a:r>
          </a:p>
          <a:p>
            <a:endParaRPr lang="en-US" dirty="0"/>
          </a:p>
          <a:p>
            <a:r>
              <a:rPr lang="en-US" dirty="0"/>
              <a:t>Marksmanship</a:t>
            </a:r>
          </a:p>
          <a:p>
            <a:r>
              <a:rPr lang="en-US" dirty="0"/>
              <a:t>Discrimination</a:t>
            </a:r>
          </a:p>
          <a:p>
            <a:r>
              <a:rPr lang="en-US" dirty="0"/>
              <a:t>Cognitive load</a:t>
            </a:r>
          </a:p>
          <a:p>
            <a:endParaRPr lang="en-US" dirty="0"/>
          </a:p>
          <a:p>
            <a:endParaRPr lang="en-US" dirty="0"/>
          </a:p>
        </p:txBody>
      </p:sp>
      <p:pic>
        <p:nvPicPr>
          <p:cNvPr id="5" name="Picture 4"/>
          <p:cNvPicPr>
            <a:picLocks noChangeAspect="1"/>
          </p:cNvPicPr>
          <p:nvPr/>
        </p:nvPicPr>
        <p:blipFill>
          <a:blip r:embed="rId5"/>
          <a:stretch>
            <a:fillRect/>
          </a:stretch>
        </p:blipFill>
        <p:spPr>
          <a:xfrm>
            <a:off x="819847" y="2469279"/>
            <a:ext cx="3406549" cy="3397317"/>
          </a:xfrm>
          <a:prstGeom prst="rect">
            <a:avLst/>
          </a:prstGeom>
        </p:spPr>
      </p:pic>
    </p:spTree>
    <p:extLst>
      <p:ext uri="{BB962C8B-B14F-4D97-AF65-F5344CB8AC3E}">
        <p14:creationId xmlns:p14="http://schemas.microsoft.com/office/powerpoint/2010/main" val="1157621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512" y="753465"/>
            <a:ext cx="9601196" cy="1303867"/>
          </a:xfrm>
        </p:spPr>
        <p:txBody>
          <a:bodyPr/>
          <a:lstStyle/>
          <a:p>
            <a:r>
              <a:rPr lang="en-US" dirty="0">
                <a:solidFill>
                  <a:schemeClr val="tx1"/>
                </a:solidFill>
              </a:rPr>
              <a:t>       Effects of Sleep on Medical Interns</a:t>
            </a:r>
          </a:p>
        </p:txBody>
      </p:sp>
      <p:pic>
        <p:nvPicPr>
          <p:cNvPr id="6" name="Content Placeholder 5"/>
          <p:cNvPicPr>
            <a:picLocks noGrp="1" noChangeAspect="1"/>
          </p:cNvPicPr>
          <p:nvPr>
            <p:ph idx="1"/>
          </p:nvPr>
        </p:nvPicPr>
        <p:blipFill>
          <a:blip r:embed="rId3"/>
          <a:stretch>
            <a:fillRect/>
          </a:stretch>
        </p:blipFill>
        <p:spPr>
          <a:xfrm>
            <a:off x="4344940" y="3718386"/>
            <a:ext cx="6772275" cy="2200275"/>
          </a:xfrm>
          <a:prstGeom prst="rect">
            <a:avLst/>
          </a:prstGeom>
          <a:ln cmpd="sng">
            <a:solidFill>
              <a:schemeClr val="tx2"/>
            </a:solidFill>
          </a:ln>
        </p:spPr>
      </p:pic>
      <p:sp>
        <p:nvSpPr>
          <p:cNvPr id="4" name="Slide Number Placeholder 3"/>
          <p:cNvSpPr>
            <a:spLocks noGrp="1"/>
          </p:cNvSpPr>
          <p:nvPr>
            <p:ph type="sldNum" sz="quarter" idx="10"/>
          </p:nvPr>
        </p:nvSpPr>
        <p:spPr/>
        <p:txBody>
          <a:bodyPr/>
          <a:lstStyle/>
          <a:p>
            <a:pPr>
              <a:defRPr/>
            </a:pPr>
            <a:r>
              <a:rPr lang="en-US" dirty="0"/>
              <a:t>  </a:t>
            </a:r>
          </a:p>
        </p:txBody>
      </p:sp>
      <p:pic>
        <p:nvPicPr>
          <p:cNvPr id="5" name="Picture 4"/>
          <p:cNvPicPr>
            <a:picLocks noChangeAspect="1"/>
          </p:cNvPicPr>
          <p:nvPr/>
        </p:nvPicPr>
        <p:blipFill>
          <a:blip r:embed="rId4"/>
          <a:stretch>
            <a:fillRect/>
          </a:stretch>
        </p:blipFill>
        <p:spPr>
          <a:xfrm>
            <a:off x="1705201" y="2057332"/>
            <a:ext cx="6972300" cy="1457325"/>
          </a:xfrm>
          <a:prstGeom prst="rect">
            <a:avLst/>
          </a:prstGeom>
          <a:ln cmpd="sng">
            <a:solidFill>
              <a:schemeClr val="tx2"/>
            </a:solidFill>
          </a:ln>
        </p:spPr>
      </p:pic>
    </p:spTree>
    <p:extLst>
      <p:ext uri="{BB962C8B-B14F-4D97-AF65-F5344CB8AC3E}">
        <p14:creationId xmlns:p14="http://schemas.microsoft.com/office/powerpoint/2010/main" val="2095592022"/>
      </p:ext>
    </p:extLst>
  </p:cSld>
  <p:clrMapOvr>
    <a:masterClrMapping/>
  </p:clrMapOvr>
  <mc:AlternateContent xmlns:mc="http://schemas.openxmlformats.org/markup-compatibility/2006" xmlns:p14="http://schemas.microsoft.com/office/powerpoint/2010/main">
    <mc:Choice Requires="p14">
      <p:transition spd="slow" p14:dur="2000" advTm="54833"/>
    </mc:Choice>
    <mc:Fallback xmlns="">
      <p:transition spd="slow" advTm="5483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Night call</a:t>
            </a:r>
            <a:endParaRPr lang="en-US" dirty="0"/>
          </a:p>
        </p:txBody>
      </p:sp>
      <p:sp>
        <p:nvSpPr>
          <p:cNvPr id="3" name="Content Placeholder 2"/>
          <p:cNvSpPr>
            <a:spLocks noGrp="1"/>
          </p:cNvSpPr>
          <p:nvPr>
            <p:ph idx="1"/>
          </p:nvPr>
        </p:nvSpPr>
        <p:spPr>
          <a:xfrm>
            <a:off x="1295401" y="2556932"/>
            <a:ext cx="9898116" cy="3638916"/>
          </a:xfrm>
        </p:spPr>
        <p:txBody>
          <a:bodyPr>
            <a:normAutofit/>
          </a:bodyPr>
          <a:lstStyle/>
          <a:p>
            <a:r>
              <a:rPr lang="en-US" dirty="0" smtClean="0"/>
              <a:t>Cross-sectional survey: IM residents</a:t>
            </a:r>
          </a:p>
          <a:p>
            <a:r>
              <a:rPr lang="en-US" dirty="0" smtClean="0"/>
              <a:t>Correlations between: Reported fatigue, burnout vs residency schedule characteristics, work hour adherence, trainee-reported quality of care and medical errors</a:t>
            </a:r>
          </a:p>
          <a:p>
            <a:r>
              <a:rPr lang="en-US" dirty="0" smtClean="0"/>
              <a:t>76% burnout, 51% fatigue</a:t>
            </a:r>
          </a:p>
          <a:p>
            <a:r>
              <a:rPr lang="en-US" dirty="0" smtClean="0"/>
              <a:t>Overnight call associated w/ higher burnout and fatigue</a:t>
            </a:r>
          </a:p>
          <a:p>
            <a:r>
              <a:rPr lang="en-US" dirty="0" smtClean="0"/>
              <a:t>No association with: Adherence to 80 </a:t>
            </a:r>
            <a:r>
              <a:rPr lang="en-US" dirty="0" err="1" smtClean="0"/>
              <a:t>hrs</a:t>
            </a:r>
            <a:r>
              <a:rPr lang="en-US" dirty="0" smtClean="0"/>
              <a:t> week, leaving on time at end of shifts, number of days off</a:t>
            </a:r>
            <a:endParaRPr lang="en-US" dirty="0"/>
          </a:p>
        </p:txBody>
      </p:sp>
    </p:spTree>
    <p:extLst>
      <p:ext uri="{BB962C8B-B14F-4D97-AF65-F5344CB8AC3E}">
        <p14:creationId xmlns:p14="http://schemas.microsoft.com/office/powerpoint/2010/main" val="378360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59800" y="393700"/>
            <a:ext cx="8867449" cy="6121400"/>
          </a:xfrm>
          <a:prstGeom prst="rect">
            <a:avLst/>
          </a:prstGeom>
        </p:spPr>
      </p:pic>
    </p:spTree>
    <p:extLst>
      <p:ext uri="{BB962C8B-B14F-4D97-AF65-F5344CB8AC3E}">
        <p14:creationId xmlns:p14="http://schemas.microsoft.com/office/powerpoint/2010/main" val="3028571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3175000" y="1651000"/>
          <a:ext cx="6451600" cy="437515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3"/>
          <p:cNvGrpSpPr>
            <a:grpSpLocks/>
          </p:cNvGrpSpPr>
          <p:nvPr/>
        </p:nvGrpSpPr>
        <p:grpSpPr bwMode="auto">
          <a:xfrm>
            <a:off x="3195639" y="2865439"/>
            <a:ext cx="6072187" cy="2879725"/>
            <a:chOff x="1026" y="1623"/>
            <a:chExt cx="3825" cy="1814"/>
          </a:xfrm>
        </p:grpSpPr>
        <p:grpSp>
          <p:nvGrpSpPr>
            <p:cNvPr id="16399" name="Group 4"/>
            <p:cNvGrpSpPr>
              <a:grpSpLocks/>
            </p:cNvGrpSpPr>
            <p:nvPr/>
          </p:nvGrpSpPr>
          <p:grpSpPr bwMode="auto">
            <a:xfrm>
              <a:off x="1026" y="1623"/>
              <a:ext cx="3507" cy="1814"/>
              <a:chOff x="1026" y="1623"/>
              <a:chExt cx="3507" cy="1814"/>
            </a:xfrm>
          </p:grpSpPr>
          <p:sp>
            <p:nvSpPr>
              <p:cNvPr id="16401" name="Rectangle 5"/>
              <p:cNvSpPr>
                <a:spLocks noChangeArrowheads="1"/>
              </p:cNvSpPr>
              <p:nvPr/>
            </p:nvSpPr>
            <p:spPr bwMode="auto">
              <a:xfrm>
                <a:off x="1026" y="2400"/>
                <a:ext cx="173" cy="102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spcBef>
                    <a:spcPct val="0"/>
                  </a:spcBef>
                  <a:buClrTx/>
                  <a:buSzTx/>
                  <a:buFontTx/>
                  <a:buNone/>
                </a:pPr>
                <a:endParaRPr lang="en-US" altLang="en-US" sz="1800" b="0"/>
              </a:p>
            </p:txBody>
          </p:sp>
          <p:sp>
            <p:nvSpPr>
              <p:cNvPr id="16402" name="Rectangle 6"/>
              <p:cNvSpPr>
                <a:spLocks noChangeArrowheads="1"/>
              </p:cNvSpPr>
              <p:nvPr/>
            </p:nvSpPr>
            <p:spPr bwMode="auto">
              <a:xfrm>
                <a:off x="1386" y="1623"/>
                <a:ext cx="173" cy="1814"/>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spcBef>
                    <a:spcPct val="0"/>
                  </a:spcBef>
                  <a:buClrTx/>
                  <a:buSzTx/>
                  <a:buFontTx/>
                  <a:buNone/>
                </a:pPr>
                <a:endParaRPr lang="en-US" altLang="en-US" sz="1800" b="0"/>
              </a:p>
            </p:txBody>
          </p:sp>
          <p:sp>
            <p:nvSpPr>
              <p:cNvPr id="16403" name="Rectangle 7"/>
              <p:cNvSpPr>
                <a:spLocks noChangeArrowheads="1"/>
              </p:cNvSpPr>
              <p:nvPr/>
            </p:nvSpPr>
            <p:spPr bwMode="auto">
              <a:xfrm>
                <a:off x="1728" y="2505"/>
                <a:ext cx="173" cy="921"/>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spcBef>
                    <a:spcPct val="0"/>
                  </a:spcBef>
                  <a:buClrTx/>
                  <a:buSzTx/>
                  <a:buFontTx/>
                  <a:buNone/>
                </a:pPr>
                <a:endParaRPr lang="en-US" altLang="en-US" sz="1800" b="0"/>
              </a:p>
            </p:txBody>
          </p:sp>
          <p:sp>
            <p:nvSpPr>
              <p:cNvPr id="16404" name="Rectangle 8"/>
              <p:cNvSpPr>
                <a:spLocks noChangeArrowheads="1"/>
              </p:cNvSpPr>
              <p:nvPr/>
            </p:nvSpPr>
            <p:spPr bwMode="auto">
              <a:xfrm>
                <a:off x="2064" y="3108"/>
                <a:ext cx="173" cy="322"/>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spcBef>
                    <a:spcPct val="0"/>
                  </a:spcBef>
                  <a:buClrTx/>
                  <a:buSzTx/>
                  <a:buFontTx/>
                  <a:buNone/>
                </a:pPr>
                <a:endParaRPr lang="en-US" altLang="en-US" sz="1800" b="0"/>
              </a:p>
            </p:txBody>
          </p:sp>
          <p:sp>
            <p:nvSpPr>
              <p:cNvPr id="16405" name="Rectangle 9"/>
              <p:cNvSpPr>
                <a:spLocks noChangeArrowheads="1"/>
              </p:cNvSpPr>
              <p:nvPr/>
            </p:nvSpPr>
            <p:spPr bwMode="auto">
              <a:xfrm>
                <a:off x="2386" y="3303"/>
                <a:ext cx="161" cy="127"/>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spcBef>
                    <a:spcPct val="0"/>
                  </a:spcBef>
                  <a:buClrTx/>
                  <a:buSzTx/>
                  <a:buFontTx/>
                  <a:buNone/>
                </a:pPr>
                <a:endParaRPr lang="en-US" altLang="en-US" sz="1800" b="0"/>
              </a:p>
            </p:txBody>
          </p:sp>
          <p:sp>
            <p:nvSpPr>
              <p:cNvPr id="16406" name="Rectangle 10"/>
              <p:cNvSpPr>
                <a:spLocks noChangeArrowheads="1"/>
              </p:cNvSpPr>
              <p:nvPr/>
            </p:nvSpPr>
            <p:spPr bwMode="auto">
              <a:xfrm>
                <a:off x="3043" y="3054"/>
                <a:ext cx="173" cy="374"/>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spcBef>
                    <a:spcPct val="0"/>
                  </a:spcBef>
                  <a:buClrTx/>
                  <a:buSzTx/>
                  <a:buFontTx/>
                  <a:buNone/>
                </a:pPr>
                <a:endParaRPr lang="en-US" altLang="en-US" sz="1800" b="0"/>
              </a:p>
            </p:txBody>
          </p:sp>
          <p:sp>
            <p:nvSpPr>
              <p:cNvPr id="16407" name="Rectangle 11"/>
              <p:cNvSpPr>
                <a:spLocks noChangeArrowheads="1"/>
              </p:cNvSpPr>
              <p:nvPr/>
            </p:nvSpPr>
            <p:spPr bwMode="auto">
              <a:xfrm>
                <a:off x="2719" y="3204"/>
                <a:ext cx="173" cy="223"/>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spcBef>
                    <a:spcPct val="0"/>
                  </a:spcBef>
                  <a:buClrTx/>
                  <a:buSzTx/>
                  <a:buFontTx/>
                  <a:buNone/>
                </a:pPr>
                <a:endParaRPr lang="en-US" altLang="en-US" sz="1800" b="0"/>
              </a:p>
            </p:txBody>
          </p:sp>
          <p:sp>
            <p:nvSpPr>
              <p:cNvPr id="16408" name="Rectangle 12"/>
              <p:cNvSpPr>
                <a:spLocks noChangeArrowheads="1"/>
              </p:cNvSpPr>
              <p:nvPr/>
            </p:nvSpPr>
            <p:spPr bwMode="auto">
              <a:xfrm>
                <a:off x="3361" y="2622"/>
                <a:ext cx="173" cy="806"/>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spcBef>
                    <a:spcPct val="0"/>
                  </a:spcBef>
                  <a:buClrTx/>
                  <a:buSzTx/>
                  <a:buFontTx/>
                  <a:buNone/>
                </a:pPr>
                <a:endParaRPr lang="en-US" altLang="en-US" sz="1800" b="0"/>
              </a:p>
            </p:txBody>
          </p:sp>
          <p:sp>
            <p:nvSpPr>
              <p:cNvPr id="16409" name="Rectangle 13"/>
              <p:cNvSpPr>
                <a:spLocks noChangeArrowheads="1"/>
              </p:cNvSpPr>
              <p:nvPr/>
            </p:nvSpPr>
            <p:spPr bwMode="auto">
              <a:xfrm>
                <a:off x="3706" y="2505"/>
                <a:ext cx="182" cy="92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spcBef>
                    <a:spcPct val="0"/>
                  </a:spcBef>
                  <a:buClrTx/>
                  <a:buSzTx/>
                  <a:buFontTx/>
                  <a:buNone/>
                </a:pPr>
                <a:endParaRPr lang="en-US" altLang="en-US" sz="1800" b="0"/>
              </a:p>
            </p:txBody>
          </p:sp>
          <p:sp>
            <p:nvSpPr>
              <p:cNvPr id="16410" name="Rectangle 14"/>
              <p:cNvSpPr>
                <a:spLocks noChangeArrowheads="1"/>
              </p:cNvSpPr>
              <p:nvPr/>
            </p:nvSpPr>
            <p:spPr bwMode="auto">
              <a:xfrm>
                <a:off x="4030" y="3051"/>
                <a:ext cx="173" cy="380"/>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spcBef>
                    <a:spcPct val="0"/>
                  </a:spcBef>
                  <a:buClrTx/>
                  <a:buSzTx/>
                  <a:buFontTx/>
                  <a:buNone/>
                </a:pPr>
                <a:endParaRPr lang="en-US" altLang="en-US" sz="1800" b="0"/>
              </a:p>
            </p:txBody>
          </p:sp>
          <p:sp>
            <p:nvSpPr>
              <p:cNvPr id="16411" name="Rectangle 15"/>
              <p:cNvSpPr>
                <a:spLocks noChangeArrowheads="1"/>
              </p:cNvSpPr>
              <p:nvPr/>
            </p:nvSpPr>
            <p:spPr bwMode="auto">
              <a:xfrm>
                <a:off x="4360" y="3069"/>
                <a:ext cx="173" cy="363"/>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spcBef>
                    <a:spcPct val="0"/>
                  </a:spcBef>
                  <a:buClrTx/>
                  <a:buSzTx/>
                  <a:buFontTx/>
                  <a:buNone/>
                </a:pPr>
                <a:endParaRPr lang="en-US" altLang="en-US" sz="1800" b="0"/>
              </a:p>
            </p:txBody>
          </p:sp>
        </p:grpSp>
        <p:sp>
          <p:nvSpPr>
            <p:cNvPr id="16400" name="Rectangle 16"/>
            <p:cNvSpPr>
              <a:spLocks noChangeArrowheads="1"/>
            </p:cNvSpPr>
            <p:nvPr/>
          </p:nvSpPr>
          <p:spPr bwMode="auto">
            <a:xfrm>
              <a:off x="4678" y="2727"/>
              <a:ext cx="173" cy="708"/>
            </a:xfrm>
            <a:prstGeom prst="rect">
              <a:avLst/>
            </a:prstGeom>
            <a:solidFill>
              <a:schemeClr val="accent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spcBef>
                  <a:spcPct val="0"/>
                </a:spcBef>
                <a:buClrTx/>
                <a:buSzTx/>
                <a:buFontTx/>
                <a:buNone/>
              </a:pPr>
              <a:endParaRPr lang="en-US" altLang="en-US" sz="1800" b="0"/>
            </a:p>
          </p:txBody>
        </p:sp>
      </p:grpSp>
      <p:grpSp>
        <p:nvGrpSpPr>
          <p:cNvPr id="16388" name="Group 17"/>
          <p:cNvGrpSpPr>
            <a:grpSpLocks/>
          </p:cNvGrpSpPr>
          <p:nvPr/>
        </p:nvGrpSpPr>
        <p:grpSpPr bwMode="auto">
          <a:xfrm>
            <a:off x="2819400" y="6070601"/>
            <a:ext cx="7162800" cy="347663"/>
            <a:chOff x="720" y="3423"/>
            <a:chExt cx="4512" cy="219"/>
          </a:xfrm>
        </p:grpSpPr>
        <p:sp>
          <p:nvSpPr>
            <p:cNvPr id="16394" name="Text Box 18"/>
            <p:cNvSpPr txBox="1">
              <a:spLocks noChangeArrowheads="1"/>
            </p:cNvSpPr>
            <p:nvPr/>
          </p:nvSpPr>
          <p:spPr bwMode="auto">
            <a:xfrm>
              <a:off x="720" y="3429"/>
              <a:ext cx="72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lgn="ctr">
                <a:spcBef>
                  <a:spcPct val="50000"/>
                </a:spcBef>
                <a:buClrTx/>
                <a:buSzTx/>
                <a:buFontTx/>
                <a:buNone/>
              </a:pPr>
              <a:r>
                <a:rPr lang="en-US" altLang="en-US" sz="1600" dirty="0"/>
                <a:t>Midnight</a:t>
              </a:r>
            </a:p>
          </p:txBody>
        </p:sp>
        <p:sp>
          <p:nvSpPr>
            <p:cNvPr id="16395" name="Text Box 19"/>
            <p:cNvSpPr txBox="1">
              <a:spLocks noChangeArrowheads="1"/>
            </p:cNvSpPr>
            <p:nvPr/>
          </p:nvSpPr>
          <p:spPr bwMode="auto">
            <a:xfrm>
              <a:off x="1680" y="3429"/>
              <a:ext cx="72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lgn="ctr">
                <a:spcBef>
                  <a:spcPct val="50000"/>
                </a:spcBef>
                <a:buClrTx/>
                <a:buSzTx/>
                <a:buFontTx/>
                <a:buNone/>
              </a:pPr>
              <a:r>
                <a:rPr lang="en-US" altLang="en-US" sz="1600" dirty="0"/>
                <a:t>6 AM</a:t>
              </a:r>
            </a:p>
          </p:txBody>
        </p:sp>
        <p:sp>
          <p:nvSpPr>
            <p:cNvPr id="16396" name="Text Box 20"/>
            <p:cNvSpPr txBox="1">
              <a:spLocks noChangeArrowheads="1"/>
            </p:cNvSpPr>
            <p:nvPr/>
          </p:nvSpPr>
          <p:spPr bwMode="auto">
            <a:xfrm>
              <a:off x="2640" y="3426"/>
              <a:ext cx="72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lgn="ctr">
                <a:spcBef>
                  <a:spcPct val="50000"/>
                </a:spcBef>
                <a:buClrTx/>
                <a:buSzTx/>
                <a:buFontTx/>
                <a:buNone/>
              </a:pPr>
              <a:r>
                <a:rPr lang="en-US" altLang="en-US" sz="1600" dirty="0"/>
                <a:t>Noon</a:t>
              </a:r>
            </a:p>
          </p:txBody>
        </p:sp>
        <p:sp>
          <p:nvSpPr>
            <p:cNvPr id="16397" name="Text Box 21"/>
            <p:cNvSpPr txBox="1">
              <a:spLocks noChangeArrowheads="1"/>
            </p:cNvSpPr>
            <p:nvPr/>
          </p:nvSpPr>
          <p:spPr bwMode="auto">
            <a:xfrm>
              <a:off x="3600" y="3426"/>
              <a:ext cx="72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lgn="ctr">
                <a:spcBef>
                  <a:spcPct val="50000"/>
                </a:spcBef>
                <a:buClrTx/>
                <a:buSzTx/>
                <a:buFontTx/>
                <a:buNone/>
              </a:pPr>
              <a:r>
                <a:rPr lang="en-US" altLang="en-US" sz="1600" dirty="0"/>
                <a:t>6 PM</a:t>
              </a:r>
            </a:p>
          </p:txBody>
        </p:sp>
        <p:sp>
          <p:nvSpPr>
            <p:cNvPr id="16398" name="Text Box 22"/>
            <p:cNvSpPr txBox="1">
              <a:spLocks noChangeArrowheads="1"/>
            </p:cNvSpPr>
            <p:nvPr/>
          </p:nvSpPr>
          <p:spPr bwMode="auto">
            <a:xfrm>
              <a:off x="4512" y="3423"/>
              <a:ext cx="72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lgn="ctr">
                <a:spcBef>
                  <a:spcPct val="50000"/>
                </a:spcBef>
                <a:buClrTx/>
                <a:buSzTx/>
                <a:buFontTx/>
                <a:buNone/>
              </a:pPr>
              <a:r>
                <a:rPr lang="en-US" altLang="en-US" sz="1600" dirty="0"/>
                <a:t>Midnight</a:t>
              </a:r>
            </a:p>
          </p:txBody>
        </p:sp>
      </p:grpSp>
      <p:sp>
        <p:nvSpPr>
          <p:cNvPr id="16389" name="Rectangle 23"/>
          <p:cNvSpPr>
            <a:spLocks noChangeArrowheads="1"/>
          </p:cNvSpPr>
          <p:nvPr/>
        </p:nvSpPr>
        <p:spPr bwMode="auto">
          <a:xfrm>
            <a:off x="1524000" y="22225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lgn="ctr">
              <a:lnSpc>
                <a:spcPct val="95000"/>
              </a:lnSpc>
              <a:spcBef>
                <a:spcPct val="0"/>
              </a:spcBef>
              <a:buClrTx/>
              <a:buSzTx/>
              <a:buFontTx/>
              <a:buNone/>
            </a:pPr>
            <a:endParaRPr lang="en-US" altLang="en-US" sz="3200">
              <a:solidFill>
                <a:srgbClr val="FFCC00"/>
              </a:solidFill>
            </a:endParaRPr>
          </a:p>
        </p:txBody>
      </p:sp>
      <p:sp>
        <p:nvSpPr>
          <p:cNvPr id="47128" name="Rectangle 24"/>
          <p:cNvSpPr>
            <a:spLocks noGrp="1" noChangeArrowheads="1"/>
          </p:cNvSpPr>
          <p:nvPr>
            <p:ph type="title" idx="4294967295"/>
          </p:nvPr>
        </p:nvSpPr>
        <p:spPr>
          <a:xfrm>
            <a:off x="1515238" y="404020"/>
            <a:ext cx="9144000" cy="1143000"/>
          </a:xfrm>
          <a:prstGeom prst="rect">
            <a:avLst/>
          </a:prstGeom>
        </p:spPr>
        <p:txBody>
          <a:bodyPr>
            <a:normAutofit/>
          </a:bodyPr>
          <a:lstStyle/>
          <a:p>
            <a:pPr>
              <a:defRPr/>
            </a:pPr>
            <a:r>
              <a:rPr lang="en-US" altLang="en-US" sz="2400" b="1" dirty="0" smtClean="0">
                <a:ea typeface="ＭＳ Ｐゴシック" pitchFamily="34" charset="-128"/>
              </a:rPr>
              <a:t>Car accidents as function of sleepiness</a:t>
            </a:r>
            <a:endParaRPr lang="en-US" altLang="en-US" sz="2400" b="1" dirty="0">
              <a:ea typeface="ＭＳ Ｐゴシック" pitchFamily="34" charset="-128"/>
            </a:endParaRPr>
          </a:p>
        </p:txBody>
      </p:sp>
      <p:sp>
        <p:nvSpPr>
          <p:cNvPr id="47129" name="Freeform 25"/>
          <p:cNvSpPr>
            <a:spLocks/>
          </p:cNvSpPr>
          <p:nvPr/>
        </p:nvSpPr>
        <p:spPr bwMode="auto">
          <a:xfrm>
            <a:off x="3200400" y="1981201"/>
            <a:ext cx="6248400" cy="3897313"/>
          </a:xfrm>
          <a:custGeom>
            <a:avLst/>
            <a:gdLst>
              <a:gd name="T0" fmla="*/ 0 w 3936"/>
              <a:gd name="T1" fmla="*/ 2147483647 h 2455"/>
              <a:gd name="T2" fmla="*/ 2147483647 w 3936"/>
              <a:gd name="T3" fmla="*/ 2147483647 h 2455"/>
              <a:gd name="T4" fmla="*/ 2147483647 w 3936"/>
              <a:gd name="T5" fmla="*/ 2147483647 h 2455"/>
              <a:gd name="T6" fmla="*/ 2147483647 w 3936"/>
              <a:gd name="T7" fmla="*/ 2147483647 h 2455"/>
              <a:gd name="T8" fmla="*/ 2147483647 w 3936"/>
              <a:gd name="T9" fmla="*/ 2147483647 h 2455"/>
              <a:gd name="T10" fmla="*/ 2147483647 w 3936"/>
              <a:gd name="T11" fmla="*/ 2147483647 h 2455"/>
              <a:gd name="T12" fmla="*/ 2147483647 w 3936"/>
              <a:gd name="T13" fmla="*/ 2147483647 h 2455"/>
              <a:gd name="T14" fmla="*/ 2147483647 w 3936"/>
              <a:gd name="T15" fmla="*/ 2147483647 h 2455"/>
              <a:gd name="T16" fmla="*/ 2147483647 w 3936"/>
              <a:gd name="T17" fmla="*/ 2147483647 h 24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936" h="2455">
                <a:moveTo>
                  <a:pt x="0" y="1961"/>
                </a:moveTo>
                <a:cubicBezTo>
                  <a:pt x="56" y="1633"/>
                  <a:pt x="112" y="1305"/>
                  <a:pt x="191" y="1001"/>
                </a:cubicBezTo>
                <a:cubicBezTo>
                  <a:pt x="271" y="697"/>
                  <a:pt x="383" y="274"/>
                  <a:pt x="478" y="137"/>
                </a:cubicBezTo>
                <a:cubicBezTo>
                  <a:pt x="574" y="0"/>
                  <a:pt x="674" y="56"/>
                  <a:pt x="766" y="177"/>
                </a:cubicBezTo>
                <a:cubicBezTo>
                  <a:pt x="857" y="298"/>
                  <a:pt x="869" y="508"/>
                  <a:pt x="1029" y="861"/>
                </a:cubicBezTo>
                <a:cubicBezTo>
                  <a:pt x="1188" y="1214"/>
                  <a:pt x="1435" y="2139"/>
                  <a:pt x="1723" y="2297"/>
                </a:cubicBezTo>
                <a:cubicBezTo>
                  <a:pt x="2010" y="2455"/>
                  <a:pt x="2448" y="1806"/>
                  <a:pt x="2751" y="1809"/>
                </a:cubicBezTo>
                <a:cubicBezTo>
                  <a:pt x="3054" y="1812"/>
                  <a:pt x="3342" y="2385"/>
                  <a:pt x="3540" y="2313"/>
                </a:cubicBezTo>
                <a:cubicBezTo>
                  <a:pt x="3738" y="2241"/>
                  <a:pt x="3854" y="1572"/>
                  <a:pt x="3936" y="1377"/>
                </a:cubicBezTo>
              </a:path>
            </a:pathLst>
          </a:custGeom>
          <a:noFill/>
          <a:ln w="60325" cap="flat" cmpd="sng">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2" name="TextBox 2"/>
          <p:cNvSpPr txBox="1">
            <a:spLocks noChangeArrowheads="1"/>
          </p:cNvSpPr>
          <p:nvPr/>
        </p:nvSpPr>
        <p:spPr bwMode="auto">
          <a:xfrm rot="-5400000">
            <a:off x="817563" y="3678238"/>
            <a:ext cx="3613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lgn="ctr">
              <a:spcBef>
                <a:spcPct val="0"/>
              </a:spcBef>
              <a:buClrTx/>
              <a:buSzTx/>
              <a:buFontTx/>
              <a:buNone/>
            </a:pPr>
            <a:r>
              <a:rPr lang="en-US" altLang="en-US" b="0"/>
              <a:t>Sleepiness</a:t>
            </a:r>
            <a:r>
              <a:rPr lang="en-US" altLang="en-US" sz="1800" b="0"/>
              <a:t> </a:t>
            </a:r>
          </a:p>
        </p:txBody>
      </p:sp>
      <p:cxnSp>
        <p:nvCxnSpPr>
          <p:cNvPr id="16393" name="Straight Arrow Connector 4"/>
          <p:cNvCxnSpPr>
            <a:cxnSpLocks noChangeShapeType="1"/>
          </p:cNvCxnSpPr>
          <p:nvPr/>
        </p:nvCxnSpPr>
        <p:spPr bwMode="auto">
          <a:xfrm flipV="1">
            <a:off x="2667000" y="2133600"/>
            <a:ext cx="0" cy="533400"/>
          </a:xfrm>
          <a:prstGeom prst="straightConnector1">
            <a:avLst/>
          </a:prstGeom>
          <a:noFill/>
          <a:ln w="63500">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0778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fferent zeitgeber signals synchronize the circadian clock. As the endogenous period of the circadian clock is only approximately 24 hours, it has to be entrained to the external 24-hour cycle every day. Zeitgeber signals are stimuli that can reset the circadian clock. The major external zeitgeber signals (first order signals) are the light-dark cycle and external temperature changes. In addition, internal zeitgeber signals (second order signals) ensure the synchronization of different body clocks with each other and with external time. The most important internal zeitgeber signals are locomotor activity, the timing of food intake, body temperature, and social intera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926" y="1290816"/>
            <a:ext cx="6032802" cy="536672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6103" y="567100"/>
            <a:ext cx="7624292" cy="523220"/>
          </a:xfrm>
          <a:prstGeom prst="rect">
            <a:avLst/>
          </a:prstGeom>
          <a:noFill/>
        </p:spPr>
        <p:txBody>
          <a:bodyPr wrap="square" rtlCol="0">
            <a:spAutoFit/>
          </a:bodyPr>
          <a:lstStyle/>
          <a:p>
            <a:pPr algn="ctr"/>
            <a:r>
              <a:rPr lang="en-US" sz="2800" b="1" dirty="0" smtClean="0"/>
              <a:t>ZEITGEBERS: TIME GIVERS</a:t>
            </a:r>
            <a:endParaRPr lang="en-US" sz="2800" b="1" dirty="0"/>
          </a:p>
        </p:txBody>
      </p:sp>
    </p:spTree>
    <p:extLst>
      <p:ext uri="{BB962C8B-B14F-4D97-AF65-F5344CB8AC3E}">
        <p14:creationId xmlns:p14="http://schemas.microsoft.com/office/powerpoint/2010/main" val="256876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7037" y="-108989"/>
            <a:ext cx="5681542" cy="730862"/>
          </a:xfrm>
        </p:spPr>
        <p:txBody>
          <a:bodyPr>
            <a:normAutofit fontScale="90000"/>
          </a:bodyPr>
          <a:lstStyle/>
          <a:p>
            <a:pPr algn="ctr"/>
            <a:r>
              <a:rPr lang="en-US" dirty="0" smtClean="0"/>
              <a:t>Exercise</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uman circadian rhythms of the plasma melatonin level (A), core body temperature (B), and plasma cortisol level (C). Dim light melatonin onset (DLMO) is indicated in (A) (from Hofstra et al"/>
          <p:cNvPicPr>
            <a:picLocks noChangeAspect="1" noChangeArrowheads="1"/>
          </p:cNvPicPr>
          <p:nvPr/>
        </p:nvPicPr>
        <p:blipFill rotWithShape="1">
          <a:blip r:embed="rId2">
            <a:extLst>
              <a:ext uri="{28A0092B-C50C-407E-A947-70E740481C1C}">
                <a14:useLocalDpi xmlns:a14="http://schemas.microsoft.com/office/drawing/2010/main" val="0"/>
              </a:ext>
            </a:extLst>
          </a:blip>
          <a:srcRect b="30226"/>
          <a:stretch/>
        </p:blipFill>
        <p:spPr bwMode="auto">
          <a:xfrm>
            <a:off x="2638097" y="621872"/>
            <a:ext cx="5486400" cy="6240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457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122" y="616372"/>
            <a:ext cx="9601196" cy="1101637"/>
          </a:xfrm>
        </p:spPr>
        <p:txBody>
          <a:bodyPr/>
          <a:lstStyle/>
          <a:p>
            <a:r>
              <a:rPr lang="en-US" dirty="0" smtClean="0"/>
              <a:t>Food Intake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295401" y="1718009"/>
            <a:ext cx="4961890" cy="4307823"/>
          </a:xfrm>
          <a:prstGeom prst="rect">
            <a:avLst/>
          </a:prstGeom>
        </p:spPr>
      </p:pic>
      <p:pic>
        <p:nvPicPr>
          <p:cNvPr id="5" name="Picture 4"/>
          <p:cNvPicPr>
            <a:picLocks noChangeAspect="1"/>
          </p:cNvPicPr>
          <p:nvPr/>
        </p:nvPicPr>
        <p:blipFill>
          <a:blip r:embed="rId3"/>
          <a:stretch>
            <a:fillRect/>
          </a:stretch>
        </p:blipFill>
        <p:spPr>
          <a:xfrm>
            <a:off x="7457068" y="1718009"/>
            <a:ext cx="2955024" cy="2357120"/>
          </a:xfrm>
          <a:prstGeom prst="rect">
            <a:avLst/>
          </a:prstGeom>
        </p:spPr>
      </p:pic>
      <p:pic>
        <p:nvPicPr>
          <p:cNvPr id="6" name="Picture 5"/>
          <p:cNvPicPr>
            <a:picLocks noChangeAspect="1"/>
          </p:cNvPicPr>
          <p:nvPr/>
        </p:nvPicPr>
        <p:blipFill>
          <a:blip r:embed="rId4"/>
          <a:stretch>
            <a:fillRect/>
          </a:stretch>
        </p:blipFill>
        <p:spPr>
          <a:xfrm>
            <a:off x="7223122" y="4216400"/>
            <a:ext cx="3581400" cy="1943100"/>
          </a:xfrm>
          <a:prstGeom prst="rect">
            <a:avLst/>
          </a:prstGeom>
        </p:spPr>
      </p:pic>
    </p:spTree>
    <p:extLst>
      <p:ext uri="{BB962C8B-B14F-4D97-AF65-F5344CB8AC3E}">
        <p14:creationId xmlns:p14="http://schemas.microsoft.com/office/powerpoint/2010/main" val="95370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4033625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dirty="0" smtClean="0"/>
              <a:t>All views are those of my own and do not represent DOD, DHA, USAF, US Army, US Navy, Coast Guard</a:t>
            </a:r>
            <a:endParaRPr lang="en-US" dirty="0"/>
          </a:p>
        </p:txBody>
      </p:sp>
    </p:spTree>
    <p:extLst>
      <p:ext uri="{BB962C8B-B14F-4D97-AF65-F5344CB8AC3E}">
        <p14:creationId xmlns:p14="http://schemas.microsoft.com/office/powerpoint/2010/main" val="612601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1" name="Text Box 32"/>
          <p:cNvSpPr txBox="1">
            <a:spLocks noChangeArrowheads="1"/>
          </p:cNvSpPr>
          <p:nvPr/>
        </p:nvSpPr>
        <p:spPr bwMode="auto">
          <a:xfrm>
            <a:off x="1905001" y="1382714"/>
            <a:ext cx="3192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lgn="ctr">
              <a:spcBef>
                <a:spcPct val="50000"/>
              </a:spcBef>
              <a:buClrTx/>
              <a:buSzTx/>
              <a:buFontTx/>
              <a:buNone/>
            </a:pPr>
            <a:endParaRPr lang="en-US" altLang="en-US" sz="1200" b="0"/>
          </a:p>
        </p:txBody>
      </p:sp>
      <p:sp>
        <p:nvSpPr>
          <p:cNvPr id="23573" name="Text Box 44"/>
          <p:cNvSpPr txBox="1">
            <a:spLocks noChangeArrowheads="1"/>
          </p:cNvSpPr>
          <p:nvPr/>
        </p:nvSpPr>
        <p:spPr bwMode="auto">
          <a:xfrm>
            <a:off x="2133600" y="487364"/>
            <a:ext cx="800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lgn="ctr">
              <a:spcBef>
                <a:spcPct val="50000"/>
              </a:spcBef>
              <a:buClrTx/>
              <a:buSzTx/>
              <a:buFontTx/>
              <a:buNone/>
            </a:pPr>
            <a:endParaRPr lang="en-US" altLang="en-US" sz="3200">
              <a:solidFill>
                <a:schemeClr val="tx2"/>
              </a:solidFill>
            </a:endParaRPr>
          </a:p>
        </p:txBody>
      </p:sp>
      <p:sp>
        <p:nvSpPr>
          <p:cNvPr id="232542" name="Rectangle 94"/>
          <p:cNvSpPr>
            <a:spLocks noGrp="1" noChangeArrowheads="1"/>
          </p:cNvSpPr>
          <p:nvPr>
            <p:ph type="title" idx="4294967295"/>
          </p:nvPr>
        </p:nvSpPr>
        <p:spPr>
          <a:xfrm>
            <a:off x="1439479" y="-3969"/>
            <a:ext cx="9636075" cy="1524001"/>
          </a:xfrm>
          <a:prstGeom prst="rect">
            <a:avLst/>
          </a:prstGeom>
        </p:spPr>
        <p:txBody>
          <a:bodyPr>
            <a:normAutofit/>
          </a:bodyPr>
          <a:lstStyle/>
          <a:p>
            <a:pPr eaLnBrk="1" hangingPunct="1">
              <a:defRPr/>
            </a:pPr>
            <a:r>
              <a:rPr lang="en-US" altLang="en-US" sz="3600" dirty="0">
                <a:ea typeface="ＭＳ Ｐゴシック" pitchFamily="34" charset="-128"/>
              </a:rPr>
              <a:t>Normal Sleep</a:t>
            </a:r>
          </a:p>
        </p:txBody>
      </p:sp>
      <p:sp>
        <p:nvSpPr>
          <p:cNvPr id="2" name="TextBox 1"/>
          <p:cNvSpPr txBox="1"/>
          <p:nvPr/>
        </p:nvSpPr>
        <p:spPr>
          <a:xfrm>
            <a:off x="1920876" y="1066800"/>
            <a:ext cx="6670675" cy="369332"/>
          </a:xfrm>
          <a:prstGeom prst="rect">
            <a:avLst/>
          </a:prstGeom>
          <a:noFill/>
        </p:spPr>
        <p:txBody>
          <a:bodyPr wrap="square" rtlCol="0">
            <a:spAutoFit/>
          </a:bodyPr>
          <a:lstStyle/>
          <a:p>
            <a:pPr eaLnBrk="1" hangingPunct="1">
              <a:defRPr/>
            </a:pPr>
            <a:r>
              <a:rPr lang="en-US" altLang="en-US" b="1" dirty="0">
                <a:ea typeface="ＭＳ Ｐゴシック" pitchFamily="34" charset="-128"/>
              </a:rPr>
              <a:t>Sleep Quality = Percentage, duration, type of sleep stages</a:t>
            </a:r>
          </a:p>
        </p:txBody>
      </p:sp>
      <p:pic>
        <p:nvPicPr>
          <p:cNvPr id="1026" name="Picture 2" descr="1. A hypnogram showing normal distribution of sleep stages. | Download  Scientific Diagram">
            <a:extLst>
              <a:ext uri="{FF2B5EF4-FFF2-40B4-BE49-F238E27FC236}">
                <a16:creationId xmlns:a16="http://schemas.microsoft.com/office/drawing/2014/main" id="{9F8BFFE3-9939-049B-69DD-334404230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1991860"/>
            <a:ext cx="10795000" cy="364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306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3" name="Text Box 44"/>
          <p:cNvSpPr txBox="1">
            <a:spLocks noChangeArrowheads="1"/>
          </p:cNvSpPr>
          <p:nvPr/>
        </p:nvSpPr>
        <p:spPr bwMode="auto">
          <a:xfrm>
            <a:off x="2133600" y="487364"/>
            <a:ext cx="800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00000"/>
              <a:buFont typeface="Arial" pitchFamily="34" charset="0"/>
              <a:buChar char="•"/>
              <a:defRPr sz="2800" b="1">
                <a:solidFill>
                  <a:schemeClr val="tx1"/>
                </a:solidFill>
                <a:latin typeface="Arial" pitchFamily="34" charset="0"/>
                <a:ea typeface="ＭＳ Ｐゴシック" pitchFamily="34" charset="-128"/>
              </a:defRPr>
            </a:lvl1pPr>
            <a:lvl2pPr marL="742950" indent="-285750">
              <a:spcBef>
                <a:spcPct val="20000"/>
              </a:spcBef>
              <a:buClr>
                <a:schemeClr val="tx1"/>
              </a:buClr>
              <a:buChar char="–"/>
              <a:defRPr sz="2400" b="1">
                <a:solidFill>
                  <a:schemeClr val="tx1"/>
                </a:solidFill>
                <a:latin typeface="Arial" pitchFamily="34" charset="0"/>
                <a:ea typeface="ＭＳ Ｐゴシック" pitchFamily="34" charset="-128"/>
              </a:defRPr>
            </a:lvl2pPr>
            <a:lvl3pPr marL="1143000" indent="-228600">
              <a:spcBef>
                <a:spcPct val="20000"/>
              </a:spcBef>
              <a:buClr>
                <a:schemeClr val="hlink"/>
              </a:buClr>
              <a:buSzPct val="70000"/>
              <a:buFont typeface="Wingdings" pitchFamily="2" charset="2"/>
              <a:buChar char="n"/>
              <a:defRPr sz="2400">
                <a:solidFill>
                  <a:schemeClr val="tx1"/>
                </a:solidFill>
                <a:latin typeface="Arial" pitchFamily="34" charset="0"/>
                <a:ea typeface="ＭＳ Ｐゴシック" pitchFamily="34" charset="-128"/>
              </a:defRPr>
            </a:lvl3pPr>
            <a:lvl4pPr marL="1600200" indent="-228600">
              <a:spcBef>
                <a:spcPct val="20000"/>
              </a:spcBef>
              <a:buClr>
                <a:schemeClr val="tx1"/>
              </a:buClr>
              <a:buChar char="–"/>
              <a:defRPr sz="2000">
                <a:solidFill>
                  <a:schemeClr val="tx1"/>
                </a:solidFill>
                <a:latin typeface="Arial" pitchFamily="34" charset="0"/>
                <a:ea typeface="ＭＳ Ｐゴシック" pitchFamily="34" charset="-128"/>
              </a:defRPr>
            </a:lvl4pPr>
            <a:lvl5pPr marL="2057400" indent="-228600">
              <a:spcBef>
                <a:spcPct val="20000"/>
              </a:spcBef>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Arial" pitchFamily="34" charset="0"/>
                <a:ea typeface="ＭＳ Ｐゴシック" pitchFamily="34" charset="-128"/>
              </a:defRPr>
            </a:lvl9pPr>
          </a:lstStyle>
          <a:p>
            <a:pPr algn="ctr">
              <a:spcBef>
                <a:spcPct val="50000"/>
              </a:spcBef>
              <a:buClrTx/>
              <a:buSzTx/>
              <a:buFontTx/>
              <a:buNone/>
            </a:pPr>
            <a:endParaRPr lang="en-US" altLang="en-US" sz="3200">
              <a:solidFill>
                <a:schemeClr val="tx2"/>
              </a:solidFill>
            </a:endParaRPr>
          </a:p>
        </p:txBody>
      </p:sp>
      <p:pic>
        <p:nvPicPr>
          <p:cNvPr id="1026" name="Picture 2" descr="1. A hypnogram showing normal distribution of sleep stages. | Download  Scientific Diagram">
            <a:extLst>
              <a:ext uri="{FF2B5EF4-FFF2-40B4-BE49-F238E27FC236}">
                <a16:creationId xmlns:a16="http://schemas.microsoft.com/office/drawing/2014/main" id="{9F8BFFE3-9939-049B-69DD-334404230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500" y="1991860"/>
            <a:ext cx="10795000" cy="3644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94">
            <a:extLst>
              <a:ext uri="{FF2B5EF4-FFF2-40B4-BE49-F238E27FC236}">
                <a16:creationId xmlns:a16="http://schemas.microsoft.com/office/drawing/2014/main" id="{73DD5072-55A9-418C-8074-001CBD4E58F5}"/>
              </a:ext>
            </a:extLst>
          </p:cNvPr>
          <p:cNvSpPr txBox="1">
            <a:spLocks noChangeArrowheads="1"/>
          </p:cNvSpPr>
          <p:nvPr/>
        </p:nvSpPr>
        <p:spPr>
          <a:xfrm>
            <a:off x="956388" y="487364"/>
            <a:ext cx="8534400" cy="14319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3600" dirty="0">
                <a:ea typeface="ＭＳ Ｐゴシック" pitchFamily="34" charset="-128"/>
              </a:rPr>
              <a:t>Sleep Before Early Morning Shift</a:t>
            </a:r>
            <a:r>
              <a:rPr lang="en-US" altLang="en-US" sz="2800" dirty="0">
                <a:ea typeface="ＭＳ Ｐゴシック" pitchFamily="34" charset="-128"/>
              </a:rPr>
              <a:t/>
            </a:r>
            <a:br>
              <a:rPr lang="en-US" altLang="en-US" sz="2800" dirty="0">
                <a:ea typeface="ＭＳ Ｐゴシック" pitchFamily="34" charset="-128"/>
              </a:rPr>
            </a:br>
            <a:r>
              <a:rPr lang="en-US" altLang="en-US" sz="2400" dirty="0">
                <a:ea typeface="ＭＳ Ｐゴシック" pitchFamily="34" charset="-128"/>
              </a:rPr>
              <a:t>Decreased duration, stage 2, REM sleep</a:t>
            </a:r>
          </a:p>
        </p:txBody>
      </p:sp>
      <p:pic>
        <p:nvPicPr>
          <p:cNvPr id="4" name="Picture 2">
            <a:extLst>
              <a:ext uri="{FF2B5EF4-FFF2-40B4-BE49-F238E27FC236}">
                <a16:creationId xmlns:a16="http://schemas.microsoft.com/office/drawing/2014/main" id="{82931AD0-5AA5-B8A0-E7C7-87FD17BBBA3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6396" y="1991860"/>
            <a:ext cx="5247104"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a:extLst>
              <a:ext uri="{FF2B5EF4-FFF2-40B4-BE49-F238E27FC236}">
                <a16:creationId xmlns:a16="http://schemas.microsoft.com/office/drawing/2014/main" id="{0AE58234-4FBD-9418-69A9-D1E7706C93BA}"/>
              </a:ext>
            </a:extLst>
          </p:cNvPr>
          <p:cNvCxnSpPr/>
          <p:nvPr/>
        </p:nvCxnSpPr>
        <p:spPr bwMode="auto">
          <a:xfrm flipH="1" flipV="1">
            <a:off x="6246395" y="4117134"/>
            <a:ext cx="20998" cy="852793"/>
          </a:xfrm>
          <a:prstGeom prst="straightConnector1">
            <a:avLst/>
          </a:prstGeom>
          <a:solidFill>
            <a:schemeClr val="accent1"/>
          </a:solidFill>
          <a:ln w="101600" cap="flat" cmpd="sng" algn="ctr">
            <a:solidFill>
              <a:srgbClr val="0070C0"/>
            </a:solidFill>
            <a:prstDash val="solid"/>
            <a:round/>
            <a:headEnd type="none" w="med" len="med"/>
            <a:tailEnd type="arrow"/>
          </a:ln>
          <a:effectLst/>
        </p:spPr>
      </p:cxnSp>
      <p:sp>
        <p:nvSpPr>
          <p:cNvPr id="9" name="TextBox 8">
            <a:extLst>
              <a:ext uri="{FF2B5EF4-FFF2-40B4-BE49-F238E27FC236}">
                <a16:creationId xmlns:a16="http://schemas.microsoft.com/office/drawing/2014/main" id="{2903AF1B-1BA5-45B6-D958-F5389AC25C01}"/>
              </a:ext>
            </a:extLst>
          </p:cNvPr>
          <p:cNvSpPr txBox="1"/>
          <p:nvPr/>
        </p:nvSpPr>
        <p:spPr>
          <a:xfrm>
            <a:off x="3192953" y="5754334"/>
            <a:ext cx="6106884" cy="369332"/>
          </a:xfrm>
          <a:prstGeom prst="rect">
            <a:avLst/>
          </a:prstGeom>
          <a:noFill/>
        </p:spPr>
        <p:txBody>
          <a:bodyPr wrap="square">
            <a:spAutoFit/>
          </a:bodyPr>
          <a:lstStyle/>
          <a:p>
            <a:pPr algn="ctr"/>
            <a:r>
              <a:rPr lang="en-US" sz="1800" b="1" dirty="0">
                <a:solidFill>
                  <a:srgbClr val="0070C0"/>
                </a:solidFill>
              </a:rPr>
              <a:t>Wake UP!!!</a:t>
            </a:r>
          </a:p>
        </p:txBody>
      </p:sp>
    </p:spTree>
    <p:extLst>
      <p:ext uri="{BB962C8B-B14F-4D97-AF65-F5344CB8AC3E}">
        <p14:creationId xmlns:p14="http://schemas.microsoft.com/office/powerpoint/2010/main" val="26919057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of Self vs Recovery of Sleep</a:t>
            </a:r>
            <a:endParaRPr lang="en-US" dirty="0"/>
          </a:p>
        </p:txBody>
      </p:sp>
      <p:sp>
        <p:nvSpPr>
          <p:cNvPr id="3" name="Content Placeholder 2"/>
          <p:cNvSpPr>
            <a:spLocks noGrp="1"/>
          </p:cNvSpPr>
          <p:nvPr>
            <p:ph idx="1"/>
          </p:nvPr>
        </p:nvSpPr>
        <p:spPr/>
        <p:txBody>
          <a:bodyPr/>
          <a:lstStyle/>
          <a:p>
            <a:r>
              <a:rPr lang="en-US" dirty="0" smtClean="0"/>
              <a:t>You have a life</a:t>
            </a:r>
          </a:p>
          <a:p>
            <a:r>
              <a:rPr lang="en-US" dirty="0" smtClean="0"/>
              <a:t>There are things beyond just eating, reading, doing medicine and sleeping</a:t>
            </a:r>
          </a:p>
          <a:p>
            <a:r>
              <a:rPr lang="en-US" dirty="0" smtClean="0"/>
              <a:t>There are people, beyond just patients, dependent on/affected by you</a:t>
            </a:r>
          </a:p>
          <a:p>
            <a:r>
              <a:rPr lang="en-US" dirty="0" smtClean="0"/>
              <a:t>Participation in active recovery</a:t>
            </a:r>
            <a:endParaRPr lang="en-US" dirty="0"/>
          </a:p>
        </p:txBody>
      </p:sp>
    </p:spTree>
    <p:extLst>
      <p:ext uri="{BB962C8B-B14F-4D97-AF65-F5344CB8AC3E}">
        <p14:creationId xmlns:p14="http://schemas.microsoft.com/office/powerpoint/2010/main" val="4156938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670" y="982132"/>
            <a:ext cx="10277798" cy="1303867"/>
          </a:xfrm>
        </p:spPr>
        <p:txBody>
          <a:bodyPr>
            <a:normAutofit fontScale="90000"/>
          </a:bodyPr>
          <a:lstStyle/>
          <a:p>
            <a:r>
              <a:rPr lang="en-US" dirty="0" smtClean="0"/>
              <a:t>What do you do during your time when you are not in clinical care?</a:t>
            </a:r>
            <a:endParaRPr lang="en-US" dirty="0"/>
          </a:p>
        </p:txBody>
      </p:sp>
      <p:sp>
        <p:nvSpPr>
          <p:cNvPr id="3" name="Content Placeholder 2"/>
          <p:cNvSpPr>
            <a:spLocks noGrp="1"/>
          </p:cNvSpPr>
          <p:nvPr>
            <p:ph idx="1"/>
          </p:nvPr>
        </p:nvSpPr>
        <p:spPr>
          <a:xfrm>
            <a:off x="1295400" y="2556932"/>
            <a:ext cx="9890759" cy="3318936"/>
          </a:xfrm>
        </p:spPr>
        <p:txBody>
          <a:bodyPr/>
          <a:lstStyle/>
          <a:p>
            <a:pPr lvl="0">
              <a:buClr>
                <a:srgbClr val="83992A"/>
              </a:buClr>
            </a:pPr>
            <a:r>
              <a:rPr lang="en-US" dirty="0">
                <a:solidFill>
                  <a:prstClr val="black">
                    <a:lumMod val="85000"/>
                    <a:lumOff val="15000"/>
                  </a:prstClr>
                </a:solidFill>
              </a:rPr>
              <a:t>https://www.polleverywhere.com/free_text_polls/9k51oPU22kbxE03xvFPcy</a:t>
            </a:r>
          </a:p>
        </p:txBody>
      </p:sp>
      <p:pic>
        <p:nvPicPr>
          <p:cNvPr id="5" name="Picture 4"/>
          <p:cNvPicPr>
            <a:picLocks noChangeAspect="1"/>
          </p:cNvPicPr>
          <p:nvPr/>
        </p:nvPicPr>
        <p:blipFill>
          <a:blip r:embed="rId2"/>
          <a:stretch>
            <a:fillRect/>
          </a:stretch>
        </p:blipFill>
        <p:spPr>
          <a:xfrm>
            <a:off x="880532" y="3226609"/>
            <a:ext cx="10430936" cy="1303867"/>
          </a:xfrm>
          <a:prstGeom prst="rect">
            <a:avLst/>
          </a:prstGeom>
        </p:spPr>
      </p:pic>
    </p:spTree>
    <p:extLst>
      <p:ext uri="{BB962C8B-B14F-4D97-AF65-F5344CB8AC3E}">
        <p14:creationId xmlns:p14="http://schemas.microsoft.com/office/powerpoint/2010/main" val="861190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Selection</a:t>
            </a:r>
            <a:endParaRPr lang="en-US" dirty="0"/>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787976" y="2556931"/>
            <a:ext cx="10569166" cy="2235785"/>
          </a:xfrm>
          <a:prstGeom prst="rect">
            <a:avLst/>
          </a:prstGeom>
        </p:spPr>
      </p:pic>
    </p:spTree>
    <p:extLst>
      <p:ext uri="{BB962C8B-B14F-4D97-AF65-F5344CB8AC3E}">
        <p14:creationId xmlns:p14="http://schemas.microsoft.com/office/powerpoint/2010/main" val="34238806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Selection Pearls</a:t>
            </a:r>
            <a:endParaRPr lang="en-US" dirty="0"/>
          </a:p>
        </p:txBody>
      </p:sp>
      <p:sp>
        <p:nvSpPr>
          <p:cNvPr id="3" name="Content Placeholder 2"/>
          <p:cNvSpPr>
            <a:spLocks noGrp="1"/>
          </p:cNvSpPr>
          <p:nvPr>
            <p:ph idx="1"/>
          </p:nvPr>
        </p:nvSpPr>
        <p:spPr/>
        <p:txBody>
          <a:bodyPr/>
          <a:lstStyle/>
          <a:p>
            <a:r>
              <a:rPr lang="en-US" dirty="0" smtClean="0"/>
              <a:t>Avoid too many inpatient rotations in a row</a:t>
            </a:r>
          </a:p>
          <a:p>
            <a:pPr lvl="1"/>
            <a:r>
              <a:rPr lang="en-US" dirty="0" smtClean="0"/>
              <a:t>Especially in the darker months</a:t>
            </a:r>
          </a:p>
          <a:p>
            <a:r>
              <a:rPr lang="en-US" dirty="0" smtClean="0"/>
              <a:t>Allow for recovery of self</a:t>
            </a:r>
          </a:p>
          <a:p>
            <a:r>
              <a:rPr lang="en-US" dirty="0" smtClean="0"/>
              <a:t>Allow for transition from one sleep pattern to another</a:t>
            </a:r>
          </a:p>
          <a:p>
            <a:r>
              <a:rPr lang="en-US" dirty="0" smtClean="0"/>
              <a:t>Allow for celebrating the big events (ask permission in advance)</a:t>
            </a:r>
          </a:p>
          <a:p>
            <a:endParaRPr lang="en-US" dirty="0"/>
          </a:p>
        </p:txBody>
      </p:sp>
    </p:spTree>
    <p:extLst>
      <p:ext uri="{BB962C8B-B14F-4D97-AF65-F5344CB8AC3E}">
        <p14:creationId xmlns:p14="http://schemas.microsoft.com/office/powerpoint/2010/main" val="2511983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3" name="Content Placeholder 2"/>
          <p:cNvSpPr>
            <a:spLocks noGrp="1"/>
          </p:cNvSpPr>
          <p:nvPr>
            <p:ph idx="1"/>
          </p:nvPr>
        </p:nvSpPr>
        <p:spPr/>
        <p:txBody>
          <a:bodyPr/>
          <a:lstStyle/>
          <a:p>
            <a:r>
              <a:rPr lang="en-US" dirty="0" smtClean="0"/>
              <a:t>Look up your </a:t>
            </a:r>
            <a:r>
              <a:rPr lang="en-US" dirty="0" err="1" smtClean="0"/>
              <a:t>Amion</a:t>
            </a:r>
            <a:r>
              <a:rPr lang="en-US" dirty="0" smtClean="0"/>
              <a:t> block schedule and identify your vulnerable months</a:t>
            </a:r>
          </a:p>
          <a:p>
            <a:r>
              <a:rPr lang="en-US" dirty="0" smtClean="0"/>
              <a:t>Answer question 2</a:t>
            </a:r>
          </a:p>
          <a:p>
            <a:r>
              <a:rPr lang="en-US" dirty="0" smtClean="0"/>
              <a:t>Look up important dates in your year and note them in your Fatigue Mitigation plan</a:t>
            </a:r>
          </a:p>
          <a:p>
            <a:r>
              <a:rPr lang="en-US" dirty="0" smtClean="0"/>
              <a:t>Raise your hand when finished</a:t>
            </a:r>
            <a:endParaRPr lang="en-US" dirty="0"/>
          </a:p>
        </p:txBody>
      </p:sp>
    </p:spTree>
    <p:extLst>
      <p:ext uri="{BB962C8B-B14F-4D97-AF65-F5344CB8AC3E}">
        <p14:creationId xmlns:p14="http://schemas.microsoft.com/office/powerpoint/2010/main" val="1891849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Upcoming 24-Hour Call</a:t>
            </a:r>
            <a:endParaRPr lang="en-US" b="1" u="sng" dirty="0"/>
          </a:p>
        </p:txBody>
      </p:sp>
      <p:sp>
        <p:nvSpPr>
          <p:cNvPr id="3" name="Content Placeholder 2"/>
          <p:cNvSpPr>
            <a:spLocks noGrp="1"/>
          </p:cNvSpPr>
          <p:nvPr>
            <p:ph idx="1"/>
          </p:nvPr>
        </p:nvSpPr>
        <p:spPr/>
        <p:txBody>
          <a:bodyPr/>
          <a:lstStyle/>
          <a:p>
            <a:pPr lvl="0"/>
            <a:r>
              <a:rPr lang="en-US" dirty="0" smtClean="0"/>
              <a:t>Brief </a:t>
            </a:r>
            <a:r>
              <a:rPr lang="en-US" dirty="0"/>
              <a:t>nap (10-20min) during shift at windows of opportunity (1400-1600 or 0200-0400)</a:t>
            </a:r>
          </a:p>
          <a:p>
            <a:pPr lvl="0"/>
            <a:r>
              <a:rPr lang="en-US" dirty="0" smtClean="0"/>
              <a:t>Intentional </a:t>
            </a:r>
            <a:r>
              <a:rPr lang="en-US" dirty="0"/>
              <a:t>caffeine (200mg-300mg) at beginning </a:t>
            </a:r>
            <a:r>
              <a:rPr lang="en-US" dirty="0" smtClean="0"/>
              <a:t>of shift</a:t>
            </a:r>
          </a:p>
          <a:p>
            <a:pPr lvl="1"/>
            <a:r>
              <a:rPr lang="en-US" dirty="0" smtClean="0"/>
              <a:t>Repeat if needed 4 hours later</a:t>
            </a:r>
            <a:endParaRPr lang="en-US" dirty="0"/>
          </a:p>
          <a:p>
            <a:pPr lvl="0"/>
            <a:r>
              <a:rPr lang="en-US" dirty="0" smtClean="0"/>
              <a:t>Discontinue </a:t>
            </a:r>
            <a:r>
              <a:rPr lang="en-US" dirty="0"/>
              <a:t>caffeine intake 4-6 hours before initiating </a:t>
            </a:r>
            <a:r>
              <a:rPr lang="en-US" dirty="0" smtClean="0"/>
              <a:t>sleep</a:t>
            </a:r>
          </a:p>
          <a:p>
            <a:pPr marL="0" lvl="0" indent="0">
              <a:buNone/>
            </a:pPr>
            <a:endParaRPr lang="en-US" dirty="0"/>
          </a:p>
          <a:p>
            <a:endParaRPr lang="en-US" dirty="0"/>
          </a:p>
        </p:txBody>
      </p:sp>
    </p:spTree>
    <p:extLst>
      <p:ext uri="{BB962C8B-B14F-4D97-AF65-F5344CB8AC3E}">
        <p14:creationId xmlns:p14="http://schemas.microsoft.com/office/powerpoint/2010/main" val="36625620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Short Term: Upcoming Night Shift</a:t>
            </a:r>
            <a:endParaRPr lang="en-US" dirty="0"/>
          </a:p>
        </p:txBody>
      </p:sp>
      <p:sp>
        <p:nvSpPr>
          <p:cNvPr id="3" name="Content Placeholder 2"/>
          <p:cNvSpPr>
            <a:spLocks noGrp="1"/>
          </p:cNvSpPr>
          <p:nvPr>
            <p:ph idx="1"/>
          </p:nvPr>
        </p:nvSpPr>
        <p:spPr/>
        <p:txBody>
          <a:bodyPr/>
          <a:lstStyle/>
          <a:p>
            <a:pPr lvl="0"/>
            <a:r>
              <a:rPr lang="en-US" dirty="0" smtClean="0"/>
              <a:t>Prophylactic </a:t>
            </a:r>
            <a:r>
              <a:rPr lang="en-US" dirty="0"/>
              <a:t>Nap 30mins – 2 hours prior to shift</a:t>
            </a:r>
          </a:p>
          <a:p>
            <a:pPr lvl="0"/>
            <a:r>
              <a:rPr lang="en-US" dirty="0"/>
              <a:t>Sleep Banking = extending overnight sleep by 1-3 hours the week prior to starting nights</a:t>
            </a:r>
          </a:p>
          <a:p>
            <a:pPr lvl="0"/>
            <a:r>
              <a:rPr lang="en-US" dirty="0"/>
              <a:t>First night may be the worst for decreased alertness</a:t>
            </a:r>
          </a:p>
          <a:p>
            <a:pPr lvl="0"/>
            <a:r>
              <a:rPr lang="en-US" dirty="0"/>
              <a:t>Increased risk of mistakes </a:t>
            </a:r>
            <a:r>
              <a:rPr lang="en-US" dirty="0" smtClean="0"/>
              <a:t>0200-0400</a:t>
            </a:r>
          </a:p>
          <a:p>
            <a:pPr lvl="1"/>
            <a:r>
              <a:rPr lang="en-US" dirty="0" smtClean="0"/>
              <a:t>Maintain </a:t>
            </a:r>
            <a:r>
              <a:rPr lang="en-US" dirty="0"/>
              <a:t>low threshold for backup</a:t>
            </a:r>
          </a:p>
          <a:p>
            <a:endParaRPr lang="en-US" dirty="0"/>
          </a:p>
        </p:txBody>
      </p:sp>
    </p:spTree>
    <p:extLst>
      <p:ext uri="{BB962C8B-B14F-4D97-AF65-F5344CB8AC3E}">
        <p14:creationId xmlns:p14="http://schemas.microsoft.com/office/powerpoint/2010/main" val="3762463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642" y="890692"/>
            <a:ext cx="9601196" cy="826348"/>
          </a:xfrm>
        </p:spPr>
        <p:txBody>
          <a:bodyPr>
            <a:normAutofit fontScale="90000"/>
          </a:bodyPr>
          <a:lstStyle/>
          <a:p>
            <a:r>
              <a:rPr lang="en-US" b="1" u="sng" dirty="0" smtClean="0"/>
              <a:t>Night Shift &gt;2 weeks</a:t>
            </a:r>
            <a:r>
              <a:rPr lang="en-US" b="1" dirty="0" smtClean="0"/>
              <a:t>:</a:t>
            </a:r>
            <a:br>
              <a:rPr lang="en-US" b="1" dirty="0" smtClean="0"/>
            </a:br>
            <a:endParaRPr lang="en-US" dirty="0"/>
          </a:p>
        </p:txBody>
      </p:sp>
      <p:sp>
        <p:nvSpPr>
          <p:cNvPr id="3" name="Content Placeholder 2"/>
          <p:cNvSpPr>
            <a:spLocks noGrp="1"/>
          </p:cNvSpPr>
          <p:nvPr>
            <p:ph idx="1"/>
          </p:nvPr>
        </p:nvSpPr>
        <p:spPr>
          <a:xfrm>
            <a:off x="1016000" y="1574800"/>
            <a:ext cx="10261599" cy="4622800"/>
          </a:xfrm>
        </p:spPr>
        <p:txBody>
          <a:bodyPr>
            <a:normAutofit fontScale="85000" lnSpcReduction="20000"/>
          </a:bodyPr>
          <a:lstStyle/>
          <a:p>
            <a:r>
              <a:rPr lang="en-US" sz="2900" b="1" dirty="0" smtClean="0"/>
              <a:t>Daytime </a:t>
            </a:r>
            <a:r>
              <a:rPr lang="en-US" sz="2900" b="1" dirty="0"/>
              <a:t>Sleep</a:t>
            </a:r>
          </a:p>
          <a:p>
            <a:pPr lvl="1"/>
            <a:r>
              <a:rPr lang="en-US" sz="2500" dirty="0"/>
              <a:t>Attempt sleep immediately after night shift</a:t>
            </a:r>
          </a:p>
          <a:p>
            <a:pPr lvl="1"/>
            <a:r>
              <a:rPr lang="en-US" sz="2500" dirty="0"/>
              <a:t>Minimize light exposure on the way home (sunglasses)</a:t>
            </a:r>
          </a:p>
          <a:p>
            <a:pPr lvl="1"/>
            <a:r>
              <a:rPr lang="en-US" sz="2500" dirty="0"/>
              <a:t>Optimize environment (light-blocking shades, ear plugs, eye mask)</a:t>
            </a:r>
          </a:p>
          <a:p>
            <a:pPr lvl="1"/>
            <a:r>
              <a:rPr lang="en-US" sz="2500" dirty="0"/>
              <a:t>Anchor sleep: 4-5 hours (Recommended everyday even off days)</a:t>
            </a:r>
          </a:p>
          <a:p>
            <a:pPr lvl="1"/>
            <a:r>
              <a:rPr lang="en-US" sz="2500" dirty="0"/>
              <a:t>Additional sleep period 2-3 hours (later in the day, times may be irregular</a:t>
            </a:r>
            <a:r>
              <a:rPr lang="en-US" sz="2500" dirty="0" smtClean="0"/>
              <a:t>)</a:t>
            </a:r>
          </a:p>
          <a:p>
            <a:pPr marL="0" lvl="0" indent="0">
              <a:buNone/>
            </a:pPr>
            <a:endParaRPr lang="en-US" sz="2900" dirty="0"/>
          </a:p>
          <a:p>
            <a:r>
              <a:rPr lang="en-US" sz="2900" b="1" dirty="0"/>
              <a:t>Consider a compromised-phase delay</a:t>
            </a:r>
          </a:p>
          <a:p>
            <a:pPr lvl="1"/>
            <a:r>
              <a:rPr lang="en-US" sz="2500" dirty="0"/>
              <a:t>Bright light therapy (10,000 Lux) ~15mins q1h during first half of night shift, then melatonin 3-5mg 30-60mins prior to bedtime</a:t>
            </a:r>
          </a:p>
          <a:p>
            <a:pPr lvl="1"/>
            <a:r>
              <a:rPr lang="en-US" sz="2500" dirty="0" smtClean="0"/>
              <a:t>Maintain </a:t>
            </a:r>
            <a:r>
              <a:rPr lang="en-US" sz="2500" dirty="0"/>
              <a:t>schedule on off days with late sleep schedule on days off (3-4am bedtime</a:t>
            </a:r>
            <a:r>
              <a:rPr lang="en-US" sz="2500" dirty="0" smtClean="0"/>
              <a:t>)</a:t>
            </a:r>
            <a:endParaRPr lang="en-US" sz="2500" dirty="0"/>
          </a:p>
        </p:txBody>
      </p:sp>
    </p:spTree>
    <p:extLst>
      <p:ext uri="{BB962C8B-B14F-4D97-AF65-F5344CB8AC3E}">
        <p14:creationId xmlns:p14="http://schemas.microsoft.com/office/powerpoint/2010/main" val="2526898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Give you time to reflect on your </a:t>
            </a:r>
            <a:r>
              <a:rPr lang="en-US" dirty="0" smtClean="0"/>
              <a:t>sleep habits, sleepiness and fatigue</a:t>
            </a:r>
            <a:endParaRPr lang="en-US" dirty="0" smtClean="0"/>
          </a:p>
          <a:p>
            <a:r>
              <a:rPr lang="en-US" dirty="0" smtClean="0"/>
              <a:t>Give </a:t>
            </a:r>
            <a:r>
              <a:rPr lang="en-US" dirty="0"/>
              <a:t>you time to reflect on </a:t>
            </a:r>
            <a:r>
              <a:rPr lang="en-US" dirty="0" smtClean="0"/>
              <a:t>what makes you recover</a:t>
            </a:r>
          </a:p>
          <a:p>
            <a:r>
              <a:rPr lang="en-US" dirty="0" smtClean="0"/>
              <a:t>Give you some tools to help </a:t>
            </a:r>
            <a:r>
              <a:rPr lang="en-US" dirty="0" smtClean="0"/>
              <a:t>mitigate aspects of residency towards your well being</a:t>
            </a:r>
            <a:endParaRPr lang="en-US" dirty="0" smtClean="0"/>
          </a:p>
          <a:p>
            <a:r>
              <a:rPr lang="en-US" dirty="0" smtClean="0"/>
              <a:t>Check the ACGME box</a:t>
            </a:r>
          </a:p>
          <a:p>
            <a:endParaRPr lang="en-US" dirty="0"/>
          </a:p>
        </p:txBody>
      </p:sp>
    </p:spTree>
    <p:extLst>
      <p:ext uri="{BB962C8B-B14F-4D97-AF65-F5344CB8AC3E}">
        <p14:creationId xmlns:p14="http://schemas.microsoft.com/office/powerpoint/2010/main" val="3445939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Post-24 </a:t>
            </a:r>
            <a:r>
              <a:rPr lang="en-US" dirty="0" err="1" smtClean="0"/>
              <a:t>hr</a:t>
            </a:r>
            <a:r>
              <a:rPr lang="en-US" dirty="0" smtClean="0"/>
              <a:t> shift (Work next AM)</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Eat </a:t>
            </a:r>
            <a:r>
              <a:rPr lang="en-US" dirty="0"/>
              <a:t>a light meal, avoid excessive liquids </a:t>
            </a:r>
          </a:p>
          <a:p>
            <a:r>
              <a:rPr lang="en-US" dirty="0" smtClean="0"/>
              <a:t>Attempt </a:t>
            </a:r>
            <a:r>
              <a:rPr lang="en-US" dirty="0"/>
              <a:t>sleep immediately after night shift </a:t>
            </a:r>
          </a:p>
          <a:p>
            <a:r>
              <a:rPr lang="en-US" dirty="0" smtClean="0"/>
              <a:t>Optimize </a:t>
            </a:r>
            <a:r>
              <a:rPr lang="en-US" dirty="0"/>
              <a:t>environment (light-blocking shades, ear plugs, eye mask) </a:t>
            </a:r>
          </a:p>
          <a:p>
            <a:r>
              <a:rPr lang="en-US" dirty="0" smtClean="0"/>
              <a:t>Consider </a:t>
            </a:r>
            <a:r>
              <a:rPr lang="en-US" dirty="0"/>
              <a:t>two 90-minute naps during the day (upon getting home and again around 1400-1500) </a:t>
            </a:r>
          </a:p>
          <a:p>
            <a:pPr lvl="1"/>
            <a:r>
              <a:rPr lang="en-US" dirty="0" smtClean="0"/>
              <a:t>Consolidated </a:t>
            </a:r>
            <a:r>
              <a:rPr lang="en-US" dirty="0"/>
              <a:t>daytime sleep may result in the following negative consequences: </a:t>
            </a:r>
            <a:endParaRPr lang="en-US" dirty="0" smtClean="0"/>
          </a:p>
          <a:p>
            <a:pPr lvl="1"/>
            <a:r>
              <a:rPr lang="en-US" dirty="0" smtClean="0"/>
              <a:t>Increased </a:t>
            </a:r>
            <a:r>
              <a:rPr lang="en-US" dirty="0"/>
              <a:t>arousals due to circadian rhythm </a:t>
            </a:r>
          </a:p>
          <a:p>
            <a:pPr lvl="1"/>
            <a:r>
              <a:rPr lang="en-US" dirty="0" smtClean="0"/>
              <a:t>Sleep </a:t>
            </a:r>
            <a:r>
              <a:rPr lang="en-US" dirty="0"/>
              <a:t>inertia if waking up around 1400-1500 </a:t>
            </a:r>
          </a:p>
          <a:p>
            <a:pPr lvl="1"/>
            <a:r>
              <a:rPr lang="en-US" dirty="0" smtClean="0"/>
              <a:t>Decreased </a:t>
            </a:r>
            <a:r>
              <a:rPr lang="en-US" dirty="0"/>
              <a:t>sleep pressure to sleep overnight </a:t>
            </a:r>
          </a:p>
          <a:p>
            <a:endParaRPr lang="en-US" dirty="0"/>
          </a:p>
        </p:txBody>
      </p:sp>
    </p:spTree>
    <p:extLst>
      <p:ext uri="{BB962C8B-B14F-4D97-AF65-F5344CB8AC3E}">
        <p14:creationId xmlns:p14="http://schemas.microsoft.com/office/powerpoint/2010/main" val="2445599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Shifting Sleep Schedule</a:t>
            </a:r>
            <a:endParaRPr lang="en-US" dirty="0"/>
          </a:p>
        </p:txBody>
      </p:sp>
      <p:sp>
        <p:nvSpPr>
          <p:cNvPr id="3" name="Content Placeholder 2"/>
          <p:cNvSpPr>
            <a:spLocks noGrp="1"/>
          </p:cNvSpPr>
          <p:nvPr>
            <p:ph idx="1"/>
          </p:nvPr>
        </p:nvSpPr>
        <p:spPr/>
        <p:txBody>
          <a:bodyPr>
            <a:normAutofit/>
          </a:bodyPr>
          <a:lstStyle/>
          <a:p>
            <a:r>
              <a:rPr lang="en-US" dirty="0" smtClean="0"/>
              <a:t>Bright </a:t>
            </a:r>
            <a:r>
              <a:rPr lang="en-US" dirty="0"/>
              <a:t>light therapy (10,000 Lux) ~15mins q1h during first half of night shift </a:t>
            </a:r>
          </a:p>
          <a:p>
            <a:r>
              <a:rPr lang="en-US" dirty="0" smtClean="0"/>
              <a:t>Consider </a:t>
            </a:r>
            <a:r>
              <a:rPr lang="en-US" dirty="0"/>
              <a:t>melatonin 3-5mg 30-60mins prior to desired bedtime in morning if difficulty falling asleep </a:t>
            </a:r>
            <a:endParaRPr lang="en-US" dirty="0" smtClean="0"/>
          </a:p>
          <a:p>
            <a:pPr lvl="1"/>
            <a:r>
              <a:rPr lang="en-US" dirty="0" smtClean="0"/>
              <a:t>Do this only when you get back home</a:t>
            </a:r>
            <a:endParaRPr lang="en-US" dirty="0"/>
          </a:p>
          <a:p>
            <a:r>
              <a:rPr lang="en-US" dirty="0" smtClean="0"/>
              <a:t>10,000 </a:t>
            </a:r>
            <a:r>
              <a:rPr lang="en-US" dirty="0"/>
              <a:t>Lux light box on Amazon in $30-50 price range </a:t>
            </a:r>
          </a:p>
          <a:p>
            <a:r>
              <a:rPr lang="en-US" dirty="0" smtClean="0"/>
              <a:t>Maintain </a:t>
            </a:r>
            <a:r>
              <a:rPr lang="en-US" dirty="0"/>
              <a:t>late sleep schedule on days off (3-4am bedtime) </a:t>
            </a:r>
          </a:p>
          <a:p>
            <a:endParaRPr lang="en-US" dirty="0"/>
          </a:p>
        </p:txBody>
      </p:sp>
    </p:spTree>
    <p:extLst>
      <p:ext uri="{BB962C8B-B14F-4D97-AF65-F5344CB8AC3E}">
        <p14:creationId xmlns:p14="http://schemas.microsoft.com/office/powerpoint/2010/main" val="37938808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63788"/>
          </a:xfrm>
        </p:spPr>
        <p:txBody>
          <a:bodyPr>
            <a:normAutofit fontScale="90000"/>
          </a:bodyPr>
          <a:lstStyle/>
          <a:p>
            <a:r>
              <a:rPr lang="en-US" dirty="0" smtClean="0"/>
              <a:t>Fatigue</a:t>
            </a:r>
            <a:endParaRPr lang="en-US" dirty="0"/>
          </a:p>
        </p:txBody>
      </p:sp>
      <p:sp>
        <p:nvSpPr>
          <p:cNvPr id="4" name="Content Placeholder 3"/>
          <p:cNvSpPr>
            <a:spLocks noGrp="1"/>
          </p:cNvSpPr>
          <p:nvPr>
            <p:ph sz="half" idx="2"/>
          </p:nvPr>
        </p:nvSpPr>
        <p:spPr>
          <a:xfrm>
            <a:off x="6181344" y="2468880"/>
            <a:ext cx="4923536" cy="3505200"/>
          </a:xfrm>
        </p:spPr>
        <p:txBody>
          <a:bodyPr>
            <a:normAutofit lnSpcReduction="10000"/>
          </a:bodyPr>
          <a:lstStyle/>
          <a:p>
            <a:r>
              <a:rPr lang="en-US" dirty="0" smtClean="0"/>
              <a:t>Anemia</a:t>
            </a:r>
          </a:p>
          <a:p>
            <a:r>
              <a:rPr lang="en-US" dirty="0" smtClean="0"/>
              <a:t>Heart Disease</a:t>
            </a:r>
          </a:p>
          <a:p>
            <a:r>
              <a:rPr lang="en-US" dirty="0" smtClean="0"/>
              <a:t>Medications</a:t>
            </a:r>
          </a:p>
          <a:p>
            <a:r>
              <a:rPr lang="en-US" dirty="0" smtClean="0"/>
              <a:t>Depression</a:t>
            </a:r>
          </a:p>
          <a:p>
            <a:r>
              <a:rPr lang="en-US" dirty="0" smtClean="0"/>
              <a:t>Anxiety</a:t>
            </a:r>
          </a:p>
          <a:p>
            <a:r>
              <a:rPr lang="en-US" dirty="0" smtClean="0"/>
              <a:t>Boredom</a:t>
            </a:r>
          </a:p>
          <a:p>
            <a:r>
              <a:rPr lang="en-US" dirty="0" smtClean="0"/>
              <a:t>Exhaustion/Overuse</a:t>
            </a:r>
            <a:endParaRPr lang="en-US" dirty="0"/>
          </a:p>
        </p:txBody>
      </p:sp>
      <p:pic>
        <p:nvPicPr>
          <p:cNvPr id="5" name="Content Placeholder 4"/>
          <p:cNvPicPr>
            <a:picLocks noGrp="1" noChangeAspect="1"/>
          </p:cNvPicPr>
          <p:nvPr>
            <p:ph sz="half" idx="1"/>
          </p:nvPr>
        </p:nvPicPr>
        <p:blipFill>
          <a:blip r:embed="rId3"/>
          <a:stretch>
            <a:fillRect/>
          </a:stretch>
        </p:blipFill>
        <p:spPr>
          <a:xfrm>
            <a:off x="1295402" y="1645921"/>
            <a:ext cx="4560162" cy="4224337"/>
          </a:xfrm>
          <a:prstGeom prst="rect">
            <a:avLst/>
          </a:prstGeom>
        </p:spPr>
      </p:pic>
    </p:spTree>
    <p:extLst>
      <p:ext uri="{BB962C8B-B14F-4D97-AF65-F5344CB8AC3E}">
        <p14:creationId xmlns:p14="http://schemas.microsoft.com/office/powerpoint/2010/main" val="3677715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75187" y="712859"/>
            <a:ext cx="7015654" cy="5459601"/>
          </a:xfrm>
          <a:prstGeom prst="rect">
            <a:avLst/>
          </a:prstGeom>
        </p:spPr>
      </p:pic>
    </p:spTree>
    <p:extLst>
      <p:ext uri="{BB962C8B-B14F-4D97-AF65-F5344CB8AC3E}">
        <p14:creationId xmlns:p14="http://schemas.microsoft.com/office/powerpoint/2010/main" val="24944006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59026"/>
            <a:ext cx="12214533" cy="6341165"/>
          </a:xfrm>
          <a:prstGeom prst="rect">
            <a:avLst/>
          </a:prstGeom>
        </p:spPr>
      </p:pic>
    </p:spTree>
    <p:extLst>
      <p:ext uri="{BB962C8B-B14F-4D97-AF65-F5344CB8AC3E}">
        <p14:creationId xmlns:p14="http://schemas.microsoft.com/office/powerpoint/2010/main" val="31223405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46" y="1024759"/>
            <a:ext cx="4824248" cy="494568"/>
          </a:xfrm>
        </p:spPr>
        <p:txBody>
          <a:bodyPr>
            <a:noAutofit/>
          </a:bodyPr>
          <a:lstStyle/>
          <a:p>
            <a:pPr algn="l"/>
            <a:r>
              <a:rPr lang="en-US" sz="2800" b="1" dirty="0" smtClean="0"/>
              <a:t>Burnout Amongst Residents Across Multiple Specialties</a:t>
            </a:r>
            <a:endParaRPr lang="en-US" sz="2800" b="1" dirty="0"/>
          </a:p>
        </p:txBody>
      </p:sp>
      <p:pic>
        <p:nvPicPr>
          <p:cNvPr id="5" name="Content Placeholder 4"/>
          <p:cNvPicPr>
            <a:picLocks noGrp="1" noChangeAspect="1"/>
          </p:cNvPicPr>
          <p:nvPr>
            <p:ph idx="1"/>
          </p:nvPr>
        </p:nvPicPr>
        <p:blipFill>
          <a:blip r:embed="rId3"/>
          <a:stretch>
            <a:fillRect/>
          </a:stretch>
        </p:blipFill>
        <p:spPr>
          <a:xfrm>
            <a:off x="5927834" y="514835"/>
            <a:ext cx="5013435" cy="5898764"/>
          </a:xfrm>
          <a:prstGeom prst="rect">
            <a:avLst/>
          </a:prstGeom>
        </p:spPr>
      </p:pic>
      <p:sp>
        <p:nvSpPr>
          <p:cNvPr id="4" name="Text Placeholder 3"/>
          <p:cNvSpPr>
            <a:spLocks noGrp="1"/>
          </p:cNvSpPr>
          <p:nvPr>
            <p:ph type="body" sz="half" idx="2"/>
          </p:nvPr>
        </p:nvSpPr>
        <p:spPr>
          <a:xfrm>
            <a:off x="1293809" y="1659464"/>
            <a:ext cx="4113763" cy="4229272"/>
          </a:xfrm>
        </p:spPr>
        <p:txBody>
          <a:bodyPr>
            <a:normAutofit/>
          </a:bodyPr>
          <a:lstStyle/>
          <a:p>
            <a:pPr algn="l"/>
            <a:r>
              <a:rPr lang="en-US" sz="2400" dirty="0" smtClean="0"/>
              <a:t>Meta-analysis from 2018</a:t>
            </a:r>
          </a:p>
          <a:p>
            <a:pPr algn="l"/>
            <a:r>
              <a:rPr lang="en-US" sz="2400" dirty="0" smtClean="0"/>
              <a:t>Higher in surgical subspecialties</a:t>
            </a:r>
          </a:p>
          <a:p>
            <a:pPr algn="l"/>
            <a:endParaRPr lang="en-US" sz="2400" dirty="0"/>
          </a:p>
          <a:p>
            <a:pPr algn="l"/>
            <a:r>
              <a:rPr lang="en-US" sz="2400" dirty="0" smtClean="0"/>
              <a:t>Higher in emergent care settings</a:t>
            </a:r>
          </a:p>
          <a:p>
            <a:pPr algn="l"/>
            <a:endParaRPr lang="en-US" sz="2400" dirty="0"/>
          </a:p>
          <a:p>
            <a:pPr algn="l"/>
            <a:r>
              <a:rPr lang="en-US" sz="2400" b="1" dirty="0" smtClean="0"/>
              <a:t>Pediatrics: ~30%</a:t>
            </a:r>
          </a:p>
          <a:p>
            <a:pPr algn="l"/>
            <a:endParaRPr lang="en-US" sz="2400" dirty="0"/>
          </a:p>
        </p:txBody>
      </p:sp>
    </p:spTree>
    <p:extLst>
      <p:ext uri="{BB962C8B-B14F-4D97-AF65-F5344CB8AC3E}">
        <p14:creationId xmlns:p14="http://schemas.microsoft.com/office/powerpoint/2010/main" val="941347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actions will you do to prevent burnout, restore you?</a:t>
            </a:r>
            <a:endParaRPr lang="en-US" dirty="0"/>
          </a:p>
        </p:txBody>
      </p:sp>
      <p:sp>
        <p:nvSpPr>
          <p:cNvPr id="3" name="Content Placeholder 2"/>
          <p:cNvSpPr>
            <a:spLocks noGrp="1"/>
          </p:cNvSpPr>
          <p:nvPr>
            <p:ph idx="1"/>
          </p:nvPr>
        </p:nvSpPr>
        <p:spPr>
          <a:xfrm>
            <a:off x="1295400" y="2556932"/>
            <a:ext cx="9890759" cy="3318936"/>
          </a:xfrm>
        </p:spPr>
        <p:txBody>
          <a:bodyPr/>
          <a:lstStyle/>
          <a:p>
            <a:pPr lvl="0">
              <a:buClr>
                <a:srgbClr val="83992A"/>
              </a:buClr>
            </a:pPr>
            <a:r>
              <a:rPr lang="en-US" dirty="0">
                <a:solidFill>
                  <a:prstClr val="black">
                    <a:lumMod val="85000"/>
                    <a:lumOff val="15000"/>
                  </a:prstClr>
                </a:solidFill>
              </a:rPr>
              <a:t>https://www.polleverywhere.com/free_text_polls/9k51oPU22kbxE03xvFPcy</a:t>
            </a:r>
          </a:p>
        </p:txBody>
      </p:sp>
      <p:pic>
        <p:nvPicPr>
          <p:cNvPr id="5" name="Picture 4"/>
          <p:cNvPicPr>
            <a:picLocks noChangeAspect="1"/>
          </p:cNvPicPr>
          <p:nvPr/>
        </p:nvPicPr>
        <p:blipFill>
          <a:blip r:embed="rId2"/>
          <a:stretch>
            <a:fillRect/>
          </a:stretch>
        </p:blipFill>
        <p:spPr>
          <a:xfrm>
            <a:off x="1025311" y="3223428"/>
            <a:ext cx="10430936" cy="1303867"/>
          </a:xfrm>
          <a:prstGeom prst="rect">
            <a:avLst/>
          </a:prstGeom>
        </p:spPr>
      </p:pic>
    </p:spTree>
    <p:extLst>
      <p:ext uri="{BB962C8B-B14F-4D97-AF65-F5344CB8AC3E}">
        <p14:creationId xmlns:p14="http://schemas.microsoft.com/office/powerpoint/2010/main" val="12554218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change our culture?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5723920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524932"/>
            <a:ext cx="9601196" cy="1303867"/>
          </a:xfrm>
        </p:spPr>
        <p:txBody>
          <a:bodyPr/>
          <a:lstStyle/>
          <a:p>
            <a:r>
              <a:rPr lang="en-US" dirty="0" smtClean="0"/>
              <a:t>Arora-isms </a:t>
            </a:r>
            <a:r>
              <a:rPr lang="en-US" dirty="0"/>
              <a:t>F</a:t>
            </a:r>
            <a:r>
              <a:rPr lang="en-US" dirty="0" smtClean="0"/>
              <a:t>or Burnout</a:t>
            </a:r>
            <a:endParaRPr lang="en-US" dirty="0"/>
          </a:p>
        </p:txBody>
      </p:sp>
      <p:sp>
        <p:nvSpPr>
          <p:cNvPr id="3" name="Content Placeholder 2"/>
          <p:cNvSpPr>
            <a:spLocks noGrp="1"/>
          </p:cNvSpPr>
          <p:nvPr>
            <p:ph idx="1"/>
          </p:nvPr>
        </p:nvSpPr>
        <p:spPr>
          <a:xfrm>
            <a:off x="1295401" y="1828799"/>
            <a:ext cx="9896059" cy="4273827"/>
          </a:xfrm>
        </p:spPr>
        <p:txBody>
          <a:bodyPr/>
          <a:lstStyle/>
          <a:p>
            <a:r>
              <a:rPr lang="en-US" dirty="0" smtClean="0"/>
              <a:t>Know yourself: understand who you are outside of medicine</a:t>
            </a:r>
          </a:p>
          <a:p>
            <a:r>
              <a:rPr lang="en-US" dirty="0" smtClean="0"/>
              <a:t>Compare time spent on free/non-clinical time vs those spent on your prioritized values</a:t>
            </a:r>
          </a:p>
          <a:p>
            <a:r>
              <a:rPr lang="en-US" dirty="0" smtClean="0"/>
              <a:t>Schedule your free time</a:t>
            </a:r>
          </a:p>
          <a:p>
            <a:r>
              <a:rPr lang="en-US" dirty="0" smtClean="0"/>
              <a:t>Prioritize physical/mental health over accolades</a:t>
            </a:r>
          </a:p>
          <a:p>
            <a:r>
              <a:rPr lang="en-US" dirty="0" smtClean="0"/>
              <a:t>Give time to those you love</a:t>
            </a:r>
          </a:p>
          <a:p>
            <a:r>
              <a:rPr lang="en-US" dirty="0" smtClean="0"/>
              <a:t>Understand the margins of your day</a:t>
            </a:r>
          </a:p>
          <a:p>
            <a:r>
              <a:rPr lang="en-US" dirty="0" smtClean="0"/>
              <a:t>Prioritize your sleep – maintain consistency</a:t>
            </a:r>
            <a:endParaRPr lang="en-US" dirty="0"/>
          </a:p>
        </p:txBody>
      </p:sp>
    </p:spTree>
    <p:extLst>
      <p:ext uri="{BB962C8B-B14F-4D97-AF65-F5344CB8AC3E}">
        <p14:creationId xmlns:p14="http://schemas.microsoft.com/office/powerpoint/2010/main" val="26332464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If you ever have any concerns about your sleep or want to discuss concerns for a sleep disorder, reach out to me via text: 301-404-9046 or e-mail (new e-mail forthcoming)</a:t>
            </a:r>
            <a:endParaRPr lang="en-US" dirty="0"/>
          </a:p>
        </p:txBody>
      </p:sp>
    </p:spTree>
    <p:extLst>
      <p:ext uri="{BB962C8B-B14F-4D97-AF65-F5344CB8AC3E}">
        <p14:creationId xmlns:p14="http://schemas.microsoft.com/office/powerpoint/2010/main" val="687373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EB7B7-DEF2-864E-AD25-033FB217CF20}"/>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Sleep Requirements</a:t>
            </a:r>
          </a:p>
        </p:txBody>
      </p:sp>
      <p:pic>
        <p:nvPicPr>
          <p:cNvPr id="7" name="Content Placeholder 6" descr="Timeline&#10;&#10;Description automatically generated">
            <a:extLst>
              <a:ext uri="{FF2B5EF4-FFF2-40B4-BE49-F238E27FC236}">
                <a16:creationId xmlns:a16="http://schemas.microsoft.com/office/drawing/2014/main" id="{7EEDC310-50F8-9D41-844E-1CCDBAB14D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64588" y="-1"/>
            <a:ext cx="7075759" cy="6792729"/>
          </a:xfrm>
          <a:prstGeom prst="rect">
            <a:avLst/>
          </a:prstGeom>
        </p:spPr>
      </p:pic>
    </p:spTree>
    <p:extLst>
      <p:ext uri="{BB962C8B-B14F-4D97-AF65-F5344CB8AC3E}">
        <p14:creationId xmlns:p14="http://schemas.microsoft.com/office/powerpoint/2010/main" val="1326831962"/>
      </p:ext>
    </p:extLst>
  </p:cSld>
  <p:clrMapOvr>
    <a:masterClrMapping/>
  </p:clrMapOvr>
  <mc:AlternateContent xmlns:mc="http://schemas.openxmlformats.org/markup-compatibility/2006" xmlns:p14="http://schemas.microsoft.com/office/powerpoint/2010/main">
    <mc:Choice Requires="p14">
      <p:transition spd="slow" p14:dur="2000" advTm="34789"/>
    </mc:Choice>
    <mc:Fallback xmlns="">
      <p:transition spd="slow" advTm="34789"/>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Back Up Slides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92251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2B Alert scenarios</a:t>
            </a:r>
            <a:endParaRPr lang="en-US" dirty="0"/>
          </a:p>
        </p:txBody>
      </p:sp>
    </p:spTree>
    <p:extLst>
      <p:ext uri="{BB962C8B-B14F-4D97-AF65-F5344CB8AC3E}">
        <p14:creationId xmlns:p14="http://schemas.microsoft.com/office/powerpoint/2010/main" val="2373031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NICU nights: 7 </a:t>
            </a:r>
            <a:r>
              <a:rPr lang="en-US" dirty="0" err="1" smtClean="0"/>
              <a:t>hrs</a:t>
            </a:r>
            <a:r>
              <a:rPr lang="en-US" dirty="0" smtClean="0"/>
              <a:t> sleep during day + 100 mg caffeine just past midnight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89502" y="2557463"/>
            <a:ext cx="8412995" cy="3317875"/>
          </a:xfrm>
        </p:spPr>
      </p:pic>
    </p:spTree>
    <p:extLst>
      <p:ext uri="{BB962C8B-B14F-4D97-AF65-F5344CB8AC3E}">
        <p14:creationId xmlns:p14="http://schemas.microsoft.com/office/powerpoint/2010/main" val="2302851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3642" y="622587"/>
            <a:ext cx="9601196" cy="1303867"/>
          </a:xfrm>
        </p:spPr>
        <p:txBody>
          <a:bodyPr>
            <a:normAutofit fontScale="90000"/>
          </a:bodyPr>
          <a:lstStyle/>
          <a:p>
            <a:r>
              <a:rPr lang="en-US" dirty="0" smtClean="0"/>
              <a:t>NICU nights: 8 </a:t>
            </a:r>
            <a:r>
              <a:rPr lang="en-US" dirty="0" err="1" smtClean="0"/>
              <a:t>hrs</a:t>
            </a:r>
            <a:r>
              <a:rPr lang="en-US" dirty="0" smtClean="0"/>
              <a:t> sleep + 100 mg caffeine at 2200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26454"/>
            <a:ext cx="11491814" cy="4447713"/>
          </a:xfrm>
        </p:spPr>
      </p:pic>
    </p:spTree>
    <p:extLst>
      <p:ext uri="{BB962C8B-B14F-4D97-AF65-F5344CB8AC3E}">
        <p14:creationId xmlns:p14="http://schemas.microsoft.com/office/powerpoint/2010/main" val="2972370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Dangerous time frame: 0100-0700</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9215" y="2143759"/>
            <a:ext cx="10976825" cy="3896773"/>
          </a:xfrm>
        </p:spPr>
      </p:pic>
    </p:spTree>
    <p:extLst>
      <p:ext uri="{BB962C8B-B14F-4D97-AF65-F5344CB8AC3E}">
        <p14:creationId xmlns:p14="http://schemas.microsoft.com/office/powerpoint/2010/main" val="19975168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caffeine timing: 2 B Alert</a:t>
            </a:r>
            <a:endParaRPr lang="en-US" dirty="0"/>
          </a:p>
        </p:txBody>
      </p:sp>
      <p:pic>
        <p:nvPicPr>
          <p:cNvPr id="6" name="Content Placeholder 5"/>
          <p:cNvPicPr>
            <a:picLocks noGrp="1" noChangeAspect="1"/>
          </p:cNvPicPr>
          <p:nvPr>
            <p:ph idx="1"/>
          </p:nvPr>
        </p:nvPicPr>
        <p:blipFill>
          <a:blip r:embed="rId3"/>
          <a:stretch>
            <a:fillRect/>
          </a:stretch>
        </p:blipFill>
        <p:spPr>
          <a:xfrm>
            <a:off x="2133600" y="2352316"/>
            <a:ext cx="8209280" cy="3862001"/>
          </a:xfrm>
          <a:prstGeom prst="rect">
            <a:avLst/>
          </a:prstGeom>
        </p:spPr>
      </p:pic>
    </p:spTree>
    <p:extLst>
      <p:ext uri="{BB962C8B-B14F-4D97-AF65-F5344CB8AC3E}">
        <p14:creationId xmlns:p14="http://schemas.microsoft.com/office/powerpoint/2010/main" val="22641681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 scenario</a:t>
            </a:r>
            <a:endParaRPr lang="en-US" dirty="0"/>
          </a:p>
        </p:txBody>
      </p:sp>
      <p:graphicFrame>
        <p:nvGraphicFramePr>
          <p:cNvPr id="4" name="Content Placeholder 3"/>
          <p:cNvGraphicFramePr>
            <a:graphicFrameLocks noGrp="1"/>
          </p:cNvGraphicFramePr>
          <p:nvPr>
            <p:ph idx="1"/>
            <p:extLst/>
          </p:nvPr>
        </p:nvGraphicFramePr>
        <p:xfrm>
          <a:off x="958791" y="1908695"/>
          <a:ext cx="10395011" cy="3968321"/>
        </p:xfrm>
        <a:graphic>
          <a:graphicData uri="http://schemas.openxmlformats.org/drawingml/2006/table">
            <a:tbl>
              <a:tblPr>
                <a:tableStyleId>{5C22544A-7EE6-4342-B048-85BDC9FD1C3A}</a:tableStyleId>
              </a:tblPr>
              <a:tblGrid>
                <a:gridCol w="945001">
                  <a:extLst>
                    <a:ext uri="{9D8B030D-6E8A-4147-A177-3AD203B41FA5}">
                      <a16:colId xmlns:a16="http://schemas.microsoft.com/office/drawing/2014/main" val="3903499686"/>
                    </a:ext>
                  </a:extLst>
                </a:gridCol>
                <a:gridCol w="945001">
                  <a:extLst>
                    <a:ext uri="{9D8B030D-6E8A-4147-A177-3AD203B41FA5}">
                      <a16:colId xmlns:a16="http://schemas.microsoft.com/office/drawing/2014/main" val="1605628626"/>
                    </a:ext>
                  </a:extLst>
                </a:gridCol>
                <a:gridCol w="945001">
                  <a:extLst>
                    <a:ext uri="{9D8B030D-6E8A-4147-A177-3AD203B41FA5}">
                      <a16:colId xmlns:a16="http://schemas.microsoft.com/office/drawing/2014/main" val="1880990034"/>
                    </a:ext>
                  </a:extLst>
                </a:gridCol>
                <a:gridCol w="945001">
                  <a:extLst>
                    <a:ext uri="{9D8B030D-6E8A-4147-A177-3AD203B41FA5}">
                      <a16:colId xmlns:a16="http://schemas.microsoft.com/office/drawing/2014/main" val="2828929747"/>
                    </a:ext>
                  </a:extLst>
                </a:gridCol>
                <a:gridCol w="945001">
                  <a:extLst>
                    <a:ext uri="{9D8B030D-6E8A-4147-A177-3AD203B41FA5}">
                      <a16:colId xmlns:a16="http://schemas.microsoft.com/office/drawing/2014/main" val="3218661030"/>
                    </a:ext>
                  </a:extLst>
                </a:gridCol>
                <a:gridCol w="945001">
                  <a:extLst>
                    <a:ext uri="{9D8B030D-6E8A-4147-A177-3AD203B41FA5}">
                      <a16:colId xmlns:a16="http://schemas.microsoft.com/office/drawing/2014/main" val="434878880"/>
                    </a:ext>
                  </a:extLst>
                </a:gridCol>
                <a:gridCol w="945001">
                  <a:extLst>
                    <a:ext uri="{9D8B030D-6E8A-4147-A177-3AD203B41FA5}">
                      <a16:colId xmlns:a16="http://schemas.microsoft.com/office/drawing/2014/main" val="3116129416"/>
                    </a:ext>
                  </a:extLst>
                </a:gridCol>
                <a:gridCol w="945001">
                  <a:extLst>
                    <a:ext uri="{9D8B030D-6E8A-4147-A177-3AD203B41FA5}">
                      <a16:colId xmlns:a16="http://schemas.microsoft.com/office/drawing/2014/main" val="2121138838"/>
                    </a:ext>
                  </a:extLst>
                </a:gridCol>
                <a:gridCol w="945001">
                  <a:extLst>
                    <a:ext uri="{9D8B030D-6E8A-4147-A177-3AD203B41FA5}">
                      <a16:colId xmlns:a16="http://schemas.microsoft.com/office/drawing/2014/main" val="3799185588"/>
                    </a:ext>
                  </a:extLst>
                </a:gridCol>
                <a:gridCol w="945001">
                  <a:extLst>
                    <a:ext uri="{9D8B030D-6E8A-4147-A177-3AD203B41FA5}">
                      <a16:colId xmlns:a16="http://schemas.microsoft.com/office/drawing/2014/main" val="1294129197"/>
                    </a:ext>
                  </a:extLst>
                </a:gridCol>
                <a:gridCol w="945001">
                  <a:extLst>
                    <a:ext uri="{9D8B030D-6E8A-4147-A177-3AD203B41FA5}">
                      <a16:colId xmlns:a16="http://schemas.microsoft.com/office/drawing/2014/main" val="978324661"/>
                    </a:ext>
                  </a:extLst>
                </a:gridCol>
              </a:tblGrid>
              <a:tr h="437571">
                <a:tc gridSpan="11">
                  <a:txBody>
                    <a:bodyPr/>
                    <a:lstStyle/>
                    <a:p>
                      <a:pPr algn="ctr" fontAlgn="ctr"/>
                      <a:r>
                        <a:rPr lang="en-US" sz="1600" u="none" strike="noStrike" dirty="0">
                          <a:effectLst/>
                        </a:rPr>
                        <a:t>Inputs</a:t>
                      </a: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6565533"/>
                  </a:ext>
                </a:extLst>
              </a:tr>
              <a:tr h="437571">
                <a:tc gridSpan="4">
                  <a:txBody>
                    <a:bodyPr/>
                    <a:lstStyle/>
                    <a:p>
                      <a:pPr algn="ctr" fontAlgn="ctr"/>
                      <a:r>
                        <a:rPr lang="en-US" sz="1600" u="none" strike="noStrike" dirty="0">
                          <a:effectLst/>
                        </a:rPr>
                        <a:t>Sleep Schedule</a:t>
                      </a: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rowSpan="2" gridSpan="3">
                  <a:txBody>
                    <a:bodyPr/>
                    <a:lstStyle/>
                    <a:p>
                      <a:pPr algn="ctr" fontAlgn="ctr"/>
                      <a:r>
                        <a:rPr lang="en-US" sz="1600" u="none" strike="noStrike">
                          <a:effectLst/>
                        </a:rPr>
                        <a:t>Caffeine Schedule</a:t>
                      </a:r>
                      <a:endParaRPr lang="en-US" sz="1600" b="1" i="0" u="none" strike="noStrike">
                        <a:solidFill>
                          <a:srgbClr val="000000"/>
                        </a:solidFill>
                        <a:effectLst/>
                        <a:latin typeface="Calibri" panose="020F0502020204030204" pitchFamily="34" charset="0"/>
                      </a:endParaRPr>
                    </a:p>
                  </a:txBody>
                  <a:tcPr marL="9525" marR="9525" marT="9525" marB="0" anchor="ctr"/>
                </a:tc>
                <a:tc rowSpan="2" hMerge="1">
                  <a:txBody>
                    <a:bodyPr/>
                    <a:lstStyle/>
                    <a:p>
                      <a:endParaRPr lang="en-US"/>
                    </a:p>
                  </a:txBody>
                  <a:tcPr/>
                </a:tc>
                <a:tc rowSpan="2" hMerge="1">
                  <a:txBody>
                    <a:bodyPr/>
                    <a:lstStyle/>
                    <a:p>
                      <a:endParaRPr lang="en-US"/>
                    </a:p>
                  </a:txBody>
                  <a:tcPr/>
                </a:tc>
                <a:tc gridSpan="4">
                  <a:txBody>
                    <a:bodyPr/>
                    <a:lstStyle/>
                    <a:p>
                      <a:pPr algn="ctr" fontAlgn="ctr"/>
                      <a:r>
                        <a:rPr lang="en-US" sz="1600" u="none" strike="noStrike">
                          <a:effectLst/>
                        </a:rPr>
                        <a:t>Peak Alertness Schedule</a:t>
                      </a:r>
                      <a:endParaRPr lang="en-US" sz="16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14247880"/>
                  </a:ext>
                </a:extLst>
              </a:tr>
              <a:tr h="437571">
                <a:tc gridSpan="2">
                  <a:txBody>
                    <a:bodyPr/>
                    <a:lstStyle/>
                    <a:p>
                      <a:pPr algn="ctr" fontAlgn="ctr"/>
                      <a:r>
                        <a:rPr lang="en-US" sz="1600" u="none" strike="noStrike">
                          <a:effectLst/>
                        </a:rPr>
                        <a:t>Start</a:t>
                      </a:r>
                      <a:endParaRPr lang="en-US" sz="16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600" u="none" strike="noStrike" dirty="0">
                          <a:effectLst/>
                        </a:rPr>
                        <a:t>End</a:t>
                      </a:r>
                      <a:endParaRPr lang="en-US" sz="16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ctr" fontAlgn="ctr"/>
                      <a:r>
                        <a:rPr lang="en-US" sz="1600" u="none" strike="noStrike">
                          <a:effectLst/>
                        </a:rPr>
                        <a:t>Start</a:t>
                      </a:r>
                      <a:endParaRPr lang="en-US" sz="16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en-US" sz="1600" u="none" strike="noStrike">
                          <a:effectLst/>
                        </a:rPr>
                        <a:t>End</a:t>
                      </a:r>
                      <a:endParaRPr lang="en-US" sz="1600" b="1" i="0" u="none" strike="noStrike">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303401503"/>
                  </a:ext>
                </a:extLst>
              </a:tr>
              <a:tr h="769522">
                <a:tc>
                  <a:txBody>
                    <a:bodyPr/>
                    <a:lstStyle/>
                    <a:p>
                      <a:pPr algn="ctr" fontAlgn="t"/>
                      <a:r>
                        <a:rPr lang="en-US" sz="1400" u="none" strike="noStrike">
                          <a:effectLst/>
                        </a:rPr>
                        <a:t>Day</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Time</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Day</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dirty="0">
                          <a:effectLst/>
                        </a:rPr>
                        <a:t>Time</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dirty="0">
                          <a:effectLst/>
                        </a:rPr>
                        <a:t>Day</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Time</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Dose</a:t>
                      </a:r>
                      <a:br>
                        <a:rPr lang="en-US" sz="1400" u="none" strike="noStrike">
                          <a:effectLst/>
                        </a:rPr>
                      </a:br>
                      <a:r>
                        <a:rPr lang="en-US" sz="1400" u="none" strike="noStrike">
                          <a:effectLst/>
                        </a:rPr>
                        <a:t>(mg)</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Day</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Time</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Day</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Time</a:t>
                      </a:r>
                      <a:endParaRPr lang="en-US" sz="1400" b="1"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807874964"/>
                  </a:ext>
                </a:extLst>
              </a:tr>
              <a:tr h="377216">
                <a:tc>
                  <a:txBody>
                    <a:bodyPr/>
                    <a:lstStyle/>
                    <a:p>
                      <a:pPr algn="ctr" fontAlgn="t"/>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dirty="0">
                          <a:effectLst/>
                        </a:rPr>
                        <a:t> </a:t>
                      </a:r>
                      <a:endParaRPr lang="en-US" sz="1400" b="1" i="0" u="none" strike="noStrike" dirty="0">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tc>
                <a:tc>
                  <a:txBody>
                    <a:bodyPr/>
                    <a:lstStyle/>
                    <a:p>
                      <a:pPr algn="ctr" fontAlgn="t"/>
                      <a:r>
                        <a:rPr lang="en-US" sz="1400" u="none" strike="noStrike">
                          <a:effectLst/>
                        </a:rPr>
                        <a:t> </a:t>
                      </a:r>
                      <a:endParaRPr lang="en-US" sz="1400" b="1" i="0" u="none" strike="noStrike">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2406514177"/>
                  </a:ext>
                </a:extLst>
              </a:tr>
              <a:tr h="301774">
                <a:tc>
                  <a:txBody>
                    <a:bodyPr/>
                    <a:lstStyle/>
                    <a:p>
                      <a:pPr algn="ctr" fontAlgn="b"/>
                      <a:r>
                        <a:rPr lang="en-US" sz="1100" u="none" strike="noStrike">
                          <a:effectLst/>
                        </a:rPr>
                        <a:t>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06:00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08:00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18:00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57294389"/>
                  </a:ext>
                </a:extLst>
              </a:tr>
              <a:tr h="301774">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06:00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20:00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39946654"/>
                  </a:ext>
                </a:extLst>
              </a:tr>
              <a:tr h="301774">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23:00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07:00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22:00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9984448"/>
                  </a:ext>
                </a:extLst>
              </a:tr>
              <a:tr h="301774">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00:30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08:00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 </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14:00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00:30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04399046"/>
                  </a:ext>
                </a:extLst>
              </a:tr>
              <a:tr h="301774">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02:00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10:00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18:00</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100" u="none" strike="noStrike" dirty="0">
                          <a:effectLst/>
                        </a:rPr>
                        <a:t>06:00</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23173354"/>
                  </a:ext>
                </a:extLst>
              </a:tr>
            </a:tbl>
          </a:graphicData>
        </a:graphic>
      </p:graphicFrame>
    </p:spTree>
    <p:extLst>
      <p:ext uri="{BB962C8B-B14F-4D97-AF65-F5344CB8AC3E}">
        <p14:creationId xmlns:p14="http://schemas.microsoft.com/office/powerpoint/2010/main" val="9863917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4636"/>
            <a:ext cx="12160004" cy="982307"/>
          </a:xfrm>
        </p:spPr>
        <p:txBody>
          <a:bodyPr>
            <a:normAutofit/>
          </a:bodyPr>
          <a:lstStyle/>
          <a:p>
            <a:pPr algn="ctr"/>
            <a:r>
              <a:rPr lang="en-US" sz="3200" dirty="0" smtClean="0"/>
              <a:t>ED schedule, progressive 2 </a:t>
            </a:r>
            <a:r>
              <a:rPr lang="en-US" sz="3200" dirty="0" err="1" smtClean="0"/>
              <a:t>hr</a:t>
            </a:r>
            <a:r>
              <a:rPr lang="en-US" sz="3200" dirty="0" smtClean="0"/>
              <a:t> delayed shift, overnight on Day 6</a:t>
            </a:r>
            <a:endParaRPr lang="en-US" sz="3200" dirty="0"/>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386248" y="817671"/>
            <a:ext cx="11099907" cy="6040329"/>
          </a:xfrm>
          <a:prstGeom prst="rect">
            <a:avLst/>
          </a:prstGeom>
        </p:spPr>
      </p:pic>
    </p:spTree>
    <p:extLst>
      <p:ext uri="{BB962C8B-B14F-4D97-AF65-F5344CB8AC3E}">
        <p14:creationId xmlns:p14="http://schemas.microsoft.com/office/powerpoint/2010/main" val="36127548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570382" y="111172"/>
            <a:ext cx="8749745" cy="6533794"/>
          </a:xfrm>
          <a:prstGeom prst="rect">
            <a:avLst/>
          </a:prstGeom>
        </p:spPr>
      </p:pic>
    </p:spTree>
    <p:extLst>
      <p:ext uri="{BB962C8B-B14F-4D97-AF65-F5344CB8AC3E}">
        <p14:creationId xmlns:p14="http://schemas.microsoft.com/office/powerpoint/2010/main" val="2587275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 your sleepiness</a:t>
            </a:r>
            <a:endParaRPr lang="en-US" dirty="0"/>
          </a:p>
        </p:txBody>
      </p:sp>
      <p:sp>
        <p:nvSpPr>
          <p:cNvPr id="3" name="Content Placeholder 2"/>
          <p:cNvSpPr>
            <a:spLocks noGrp="1"/>
          </p:cNvSpPr>
          <p:nvPr>
            <p:ph idx="1"/>
          </p:nvPr>
        </p:nvSpPr>
        <p:spPr/>
        <p:txBody>
          <a:bodyPr/>
          <a:lstStyle/>
          <a:p>
            <a:r>
              <a:rPr lang="en-US" dirty="0" smtClean="0"/>
              <a:t>Perform the Epworth Sleepiness </a:t>
            </a:r>
            <a:r>
              <a:rPr lang="en-US" dirty="0" smtClean="0"/>
              <a:t>Scale</a:t>
            </a:r>
          </a:p>
          <a:p>
            <a:r>
              <a:rPr lang="en-US" dirty="0" smtClean="0"/>
              <a:t>Respond to question 1 in your Fatigue Action Plan</a:t>
            </a:r>
          </a:p>
          <a:p>
            <a:r>
              <a:rPr lang="en-US" dirty="0">
                <a:solidFill>
                  <a:prstClr val="black">
                    <a:lumMod val="85000"/>
                    <a:lumOff val="15000"/>
                  </a:prstClr>
                </a:solidFill>
              </a:rPr>
              <a:t>https://www.polleverywhere.com/free_text_polls/9k51oPU22kbxE03xvFPcy</a:t>
            </a:r>
          </a:p>
          <a:p>
            <a:endParaRPr lang="en-US" dirty="0" smtClean="0"/>
          </a:p>
          <a:p>
            <a:pPr marL="0" indent="0">
              <a:buNone/>
            </a:pPr>
            <a:endParaRPr lang="en-US" dirty="0" smtClean="0"/>
          </a:p>
        </p:txBody>
      </p:sp>
      <p:pic>
        <p:nvPicPr>
          <p:cNvPr id="4" name="Picture 3"/>
          <p:cNvPicPr>
            <a:picLocks noChangeAspect="1"/>
          </p:cNvPicPr>
          <p:nvPr/>
        </p:nvPicPr>
        <p:blipFill>
          <a:blip r:embed="rId3"/>
          <a:stretch>
            <a:fillRect/>
          </a:stretch>
        </p:blipFill>
        <p:spPr>
          <a:xfrm>
            <a:off x="880531" y="4337735"/>
            <a:ext cx="10430936" cy="1303867"/>
          </a:xfrm>
          <a:prstGeom prst="rect">
            <a:avLst/>
          </a:prstGeom>
        </p:spPr>
      </p:pic>
    </p:spTree>
    <p:extLst>
      <p:ext uri="{BB962C8B-B14F-4D97-AF65-F5344CB8AC3E}">
        <p14:creationId xmlns:p14="http://schemas.microsoft.com/office/powerpoint/2010/main" val="273847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041931" y="1150374"/>
            <a:ext cx="10168914" cy="4380272"/>
          </a:xfrm>
          <a:prstGeom prst="rect">
            <a:avLst/>
          </a:prstGeom>
        </p:spPr>
      </p:pic>
    </p:spTree>
    <p:extLst>
      <p:ext uri="{BB962C8B-B14F-4D97-AF65-F5344CB8AC3E}">
        <p14:creationId xmlns:p14="http://schemas.microsoft.com/office/powerpoint/2010/main" val="844430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Resultant Physician Safety and Health</a:t>
            </a:r>
            <a:endParaRPr lang="en-US" dirty="0"/>
          </a:p>
        </p:txBody>
      </p:sp>
      <p:sp>
        <p:nvSpPr>
          <p:cNvPr id="3" name="Content Placeholder 2"/>
          <p:cNvSpPr>
            <a:spLocks noGrp="1"/>
          </p:cNvSpPr>
          <p:nvPr>
            <p:ph idx="1"/>
          </p:nvPr>
        </p:nvSpPr>
        <p:spPr/>
        <p:txBody>
          <a:bodyPr/>
          <a:lstStyle/>
          <a:p>
            <a:r>
              <a:rPr lang="en-US" dirty="0"/>
              <a:t>Following implementation </a:t>
            </a:r>
            <a:r>
              <a:rPr lang="en-US" dirty="0" smtClean="0"/>
              <a:t>2011 </a:t>
            </a:r>
            <a:r>
              <a:rPr lang="en-US" dirty="0"/>
              <a:t>ACGME work-hour </a:t>
            </a:r>
            <a:r>
              <a:rPr lang="en-US" dirty="0" smtClean="0"/>
              <a:t>limit:</a:t>
            </a:r>
          </a:p>
          <a:p>
            <a:pPr lvl="1"/>
            <a:r>
              <a:rPr lang="en-US" dirty="0" smtClean="0"/>
              <a:t>Extended </a:t>
            </a:r>
            <a:r>
              <a:rPr lang="en-US" dirty="0"/>
              <a:t>duration (≥24-h) </a:t>
            </a:r>
            <a:r>
              <a:rPr lang="en-US" dirty="0" smtClean="0"/>
              <a:t>shifts/month:  </a:t>
            </a:r>
            <a:r>
              <a:rPr lang="en-US" dirty="0"/>
              <a:t>3.9 </a:t>
            </a:r>
            <a:r>
              <a:rPr lang="en-US" dirty="0" smtClean="0">
                <a:sym typeface="Wingdings" panose="05000000000000000000" pitchFamily="2" charset="2"/>
              </a:rPr>
              <a:t> </a:t>
            </a:r>
            <a:r>
              <a:rPr lang="en-US" dirty="0" smtClean="0"/>
              <a:t>0.2.</a:t>
            </a:r>
          </a:p>
          <a:p>
            <a:pPr lvl="1"/>
            <a:r>
              <a:rPr lang="en-US" dirty="0" smtClean="0"/>
              <a:t>Risk </a:t>
            </a:r>
            <a:r>
              <a:rPr lang="en-US" dirty="0"/>
              <a:t>of motor vehicle </a:t>
            </a:r>
            <a:r>
              <a:rPr lang="en-US" dirty="0" smtClean="0"/>
              <a:t>crash     24%</a:t>
            </a:r>
          </a:p>
          <a:p>
            <a:pPr lvl="1"/>
            <a:r>
              <a:rPr lang="en-US" dirty="0" smtClean="0"/>
              <a:t>Percutaneous </a:t>
            </a:r>
            <a:r>
              <a:rPr lang="en-US" dirty="0"/>
              <a:t>injury risk </a:t>
            </a:r>
            <a:r>
              <a:rPr lang="en-US" dirty="0" smtClean="0"/>
              <a:t>   40</a:t>
            </a:r>
            <a:r>
              <a:rPr lang="en-US" dirty="0"/>
              <a:t>% </a:t>
            </a:r>
            <a:endParaRPr lang="en-US" dirty="0" smtClean="0"/>
          </a:p>
          <a:p>
            <a:pPr lvl="1"/>
            <a:r>
              <a:rPr lang="en-US" dirty="0" smtClean="0"/>
              <a:t>Rate </a:t>
            </a:r>
            <a:r>
              <a:rPr lang="en-US" dirty="0"/>
              <a:t>of attentional failures </a:t>
            </a:r>
            <a:r>
              <a:rPr lang="en-US" dirty="0"/>
              <a:t> </a:t>
            </a:r>
            <a:r>
              <a:rPr lang="en-US" dirty="0" smtClean="0"/>
              <a:t> reduced </a:t>
            </a:r>
            <a:r>
              <a:rPr lang="en-US" dirty="0"/>
              <a:t>18</a:t>
            </a:r>
            <a:r>
              <a:rPr lang="en-US" dirty="0" smtClean="0"/>
              <a:t>%</a:t>
            </a:r>
            <a:endParaRPr lang="en-US" dirty="0"/>
          </a:p>
        </p:txBody>
      </p:sp>
      <p:cxnSp>
        <p:nvCxnSpPr>
          <p:cNvPr id="5" name="Straight Arrow Connector 4"/>
          <p:cNvCxnSpPr/>
          <p:nvPr/>
        </p:nvCxnSpPr>
        <p:spPr>
          <a:xfrm>
            <a:off x="4852220" y="4380272"/>
            <a:ext cx="0" cy="353961"/>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p:cNvCxnSpPr/>
          <p:nvPr/>
        </p:nvCxnSpPr>
        <p:spPr>
          <a:xfrm>
            <a:off x="4630993" y="3877187"/>
            <a:ext cx="1" cy="3392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H="1">
            <a:off x="5043948" y="3537974"/>
            <a:ext cx="4917" cy="33921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990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73" y="489439"/>
            <a:ext cx="11139854" cy="930447"/>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Military and Sleep</a:t>
            </a:r>
          </a:p>
        </p:txBody>
      </p:sp>
      <p:pic>
        <p:nvPicPr>
          <p:cNvPr id="6" name="Picture 5"/>
          <p:cNvPicPr>
            <a:picLocks noChangeAspect="1"/>
          </p:cNvPicPr>
          <p:nvPr/>
        </p:nvPicPr>
        <p:blipFill>
          <a:blip r:embed="rId3"/>
          <a:stretch>
            <a:fillRect/>
          </a:stretch>
        </p:blipFill>
        <p:spPr>
          <a:xfrm>
            <a:off x="2711669" y="1661102"/>
            <a:ext cx="7096009" cy="4275346"/>
          </a:xfrm>
          <a:prstGeom prst="rect">
            <a:avLst/>
          </a:prstGeom>
        </p:spPr>
      </p:pic>
    </p:spTree>
    <p:extLst>
      <p:ext uri="{BB962C8B-B14F-4D97-AF65-F5344CB8AC3E}">
        <p14:creationId xmlns:p14="http://schemas.microsoft.com/office/powerpoint/2010/main" val="9012161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2976</TotalTime>
  <Words>2432</Words>
  <Application>Microsoft Office PowerPoint</Application>
  <PresentationFormat>Widescreen</PresentationFormat>
  <Paragraphs>332</Paragraphs>
  <Slides>47</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MS PGothic</vt:lpstr>
      <vt:lpstr>Arial</vt:lpstr>
      <vt:lpstr>Calibri</vt:lpstr>
      <vt:lpstr>Garamond</vt:lpstr>
      <vt:lpstr>Wingdings</vt:lpstr>
      <vt:lpstr>Organic</vt:lpstr>
      <vt:lpstr>Sleep, Fatigue Mitigation and Burnout</vt:lpstr>
      <vt:lpstr>Disclaimer</vt:lpstr>
      <vt:lpstr>Objectives</vt:lpstr>
      <vt:lpstr>Sleep Requirements</vt:lpstr>
      <vt:lpstr>PowerPoint Presentation</vt:lpstr>
      <vt:lpstr>Assess your sleepiness</vt:lpstr>
      <vt:lpstr>PowerPoint Presentation</vt:lpstr>
      <vt:lpstr>Resultant Physician Safety and Health</vt:lpstr>
      <vt:lpstr>Military and Sleep</vt:lpstr>
      <vt:lpstr>PowerPoint Presentation</vt:lpstr>
      <vt:lpstr>PowerPoint Presentation</vt:lpstr>
      <vt:lpstr>       Effects of Sleep on Medical Interns</vt:lpstr>
      <vt:lpstr>Night call</vt:lpstr>
      <vt:lpstr>PowerPoint Presentation</vt:lpstr>
      <vt:lpstr>Car accidents as function of sleepiness</vt:lpstr>
      <vt:lpstr>PowerPoint Presentation</vt:lpstr>
      <vt:lpstr>Exercise</vt:lpstr>
      <vt:lpstr>Food Intake</vt:lpstr>
      <vt:lpstr>PowerPoint Presentation</vt:lpstr>
      <vt:lpstr>Normal Sleep</vt:lpstr>
      <vt:lpstr>PowerPoint Presentation</vt:lpstr>
      <vt:lpstr>Recovery of Self vs Recovery of Sleep</vt:lpstr>
      <vt:lpstr>What do you do during your time when you are not in clinical care?</vt:lpstr>
      <vt:lpstr>Schedule Selection</vt:lpstr>
      <vt:lpstr>Schedule Selection Pearls</vt:lpstr>
      <vt:lpstr>Activity</vt:lpstr>
      <vt:lpstr>Upcoming 24-Hour Call</vt:lpstr>
      <vt:lpstr>Short Term: Upcoming Night Shift</vt:lpstr>
      <vt:lpstr>Night Shift &gt;2 weeks: </vt:lpstr>
      <vt:lpstr>Post-24 hr shift (Work next AM)</vt:lpstr>
      <vt:lpstr>Shifting Sleep Schedule</vt:lpstr>
      <vt:lpstr>Fatigue</vt:lpstr>
      <vt:lpstr>PowerPoint Presentation</vt:lpstr>
      <vt:lpstr>PowerPoint Presentation</vt:lpstr>
      <vt:lpstr>Burnout Amongst Residents Across Multiple Specialties</vt:lpstr>
      <vt:lpstr>What actions will you do to prevent burnout, restore you?</vt:lpstr>
      <vt:lpstr>How can we change our culture?</vt:lpstr>
      <vt:lpstr>Arora-isms For Burnout</vt:lpstr>
      <vt:lpstr>Questions?</vt:lpstr>
      <vt:lpstr>Back Up Slides</vt:lpstr>
      <vt:lpstr>2B Alert scenarios</vt:lpstr>
      <vt:lpstr>NICU nights: 7 hrs sleep during day + 100 mg caffeine just past midnight</vt:lpstr>
      <vt:lpstr>NICU nights: 8 hrs sleep + 100 mg caffeine at 2200</vt:lpstr>
      <vt:lpstr>Dangerous time frame: 0100-0700</vt:lpstr>
      <vt:lpstr>Optimal caffeine timing: 2 B Alert</vt:lpstr>
      <vt:lpstr>ED scenario</vt:lpstr>
      <vt:lpstr>ED schedule, progressive 2 hr delayed shift, overnight on Day 6</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ARORA, SUBODH K Capt DHA 316 HCOS/SGGP</dc:creator>
  <cp:lastModifiedBy>ARORA, SUBODH K Capt DHA 316 HCOS/SGGP</cp:lastModifiedBy>
  <cp:revision>44</cp:revision>
  <dcterms:created xsi:type="dcterms:W3CDTF">2021-07-15T16:57:44Z</dcterms:created>
  <dcterms:modified xsi:type="dcterms:W3CDTF">2022-08-29T18:25:40Z</dcterms:modified>
</cp:coreProperties>
</file>