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9" r:id="rId8"/>
    <p:sldId id="268" r:id="rId9"/>
    <p:sldId id="285" r:id="rId10"/>
    <p:sldId id="286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>
      <p:cViewPr varScale="1">
        <p:scale>
          <a:sx n="121" d="100"/>
          <a:sy n="121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E3617-4E8F-48BF-915C-DBBD10498C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BB92-8909-449A-93C2-3507EED07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BB92-8909-449A-93C2-3507EED07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/>
          </a:bodyPr>
          <a:lstStyle/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212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17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63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3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43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62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93892-D646-4899-829D-9C3CE2FF3A14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87B-4596-402D-A05F-499F32802F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80042"/>
            <a:ext cx="1585097" cy="481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4208"/>
            <a:ext cx="682811" cy="7132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95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2.capmed.mil/EventSignU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ha.bethesda.j-11.mbx.proof-of-vaccine@mail.mi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manager.com/logi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perms.hrc.army.mi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hrc.army.mil/assetl18300" TargetMode="External"/><Relationship Id="rId4" Type="http://schemas.openxmlformats.org/officeDocument/2006/relationships/hyperlink" Target="http://www.hrcapps.army.mil/port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ypay.dfas.mil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aim.hrc.army.mil/" TargetMode="External"/><Relationship Id="rId4" Type="http://schemas.openxmlformats.org/officeDocument/2006/relationships/hyperlink" Target="https://myerb.ahrs.army.mil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a.himes.civ@mail.mi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gage.j.preece.mil@mail.mil" TargetMode="External"/><Relationship Id="rId5" Type="http://schemas.openxmlformats.org/officeDocument/2006/relationships/hyperlink" Target="mailto:elizabeth.m.friedel2.mil@mail.mil" TargetMode="External"/><Relationship Id="rId4" Type="http://schemas.openxmlformats.org/officeDocument/2006/relationships/hyperlink" Target="mailto:whitney.m.salsedosanchez.mil@mail.mi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ichael.a.cruz54.mil@mail.mil" TargetMode="External"/><Relationship Id="rId3" Type="http://schemas.openxmlformats.org/officeDocument/2006/relationships/hyperlink" Target="mailto:dha.bethesda.j-11.mbx.sharp@mail.mil" TargetMode="External"/><Relationship Id="rId7" Type="http://schemas.openxmlformats.org/officeDocument/2006/relationships/hyperlink" Target="mailto:Vanessa.d.harden.mil@mail.mil" TargetMode="External"/><Relationship Id="rId2" Type="http://schemas.openxmlformats.org/officeDocument/2006/relationships/hyperlink" Target="mailto:aarynne.c.ghant.mil@mail.m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kodirect.jten.mil/Atlas2/faces/page/login/Login.seam?cid=110512https://jkodirect.jten.mil/Atlas2/faces/page/login/Login.seam?cid=110512" TargetMode="External"/><Relationship Id="rId5" Type="http://schemas.openxmlformats.org/officeDocument/2006/relationships/hyperlink" Target="https://conference.apps.mil/webconf/pyongkuxwsezvxtoktegnwi998uvyc04" TargetMode="External"/><Relationship Id="rId4" Type="http://schemas.openxmlformats.org/officeDocument/2006/relationships/hyperlink" Target="https://www.wrnmmc.intranet.capmed.mil/USArmyTroopCommand/sharp/SitePages/Home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.army.mil/TRAINING-COURSES/Online-Training" TargetMode="External"/><Relationship Id="rId3" Type="http://schemas.openxmlformats.org/officeDocument/2006/relationships/hyperlink" Target="https://www.lms.army.mil/" TargetMode="External"/><Relationship Id="rId7" Type="http://schemas.openxmlformats.org/officeDocument/2006/relationships/hyperlink" Target="https://www.atrrs.army.mil/atrrscc/" TargetMode="External"/><Relationship Id="rId2" Type="http://schemas.openxmlformats.org/officeDocument/2006/relationships/hyperlink" Target="https://milconnect.dmdc.osd.mil/milconn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kodirect.jten.mil/html/COI.xhtml?course_prefix=DOD&amp;course_number=-US1364-22" TargetMode="External"/><Relationship Id="rId5" Type="http://schemas.openxmlformats.org/officeDocument/2006/relationships/hyperlink" Target="mailto:kennon.w.hodges.mil@mail.mil" TargetMode="External"/><Relationship Id="rId4" Type="http://schemas.openxmlformats.org/officeDocument/2006/relationships/hyperlink" Target="https://jkodirect.jten.mil/Atlas2/faces/page/login/Login.seam?cid=110512https://jkodirect.jten.mil/Atlas2/faces/page/login/Login.seam?cid=11051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curityhub.usalearning.gov/index.html" TargetMode="External"/><Relationship Id="rId3" Type="http://schemas.openxmlformats.org/officeDocument/2006/relationships/hyperlink" Target="https://dod.teams.microsoft.us/l/meetup-join/19:dod:meeting_411982cb000841e59ed84cb8dd833047@thread.v2/0?context=%7b%22Tid%22:%22fae6d70f-954b-4811-92b6-0530d6f84c43%22,%22Oid%22:%2225ead6ec-e598-4b32-bda4-926149c8303d%22%7d" TargetMode="External"/><Relationship Id="rId7" Type="http://schemas.openxmlformats.org/officeDocument/2006/relationships/hyperlink" Target="mailto:nicole.a.himes.civ@mail.mil" TargetMode="External"/><Relationship Id="rId2" Type="http://schemas.openxmlformats.org/officeDocument/2006/relationships/hyperlink" Target="https://dod.teams.microsoft.us/l/meetup-join/19%3adod%3ameeting_1ae89c75cf35438e8f01f5fcd49e5f58%40thread.v2/0?context=%7b%22Tid%22%3a%22fae6d70f-954b-4811-92b6-0530d6f84c43%22%2c%22Oid%22%3a%2225ead6ec-e598-4b32-bda4-926149c8303d%22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erms.hrc.army.mil/rms/" TargetMode="External"/><Relationship Id="rId11" Type="http://schemas.openxmlformats.org/officeDocument/2006/relationships/hyperlink" Target="https://apps2.capmed.mil/OnLineTraining" TargetMode="External"/><Relationship Id="rId5" Type="http://schemas.openxmlformats.org/officeDocument/2006/relationships/hyperlink" Target="https://www.esd.whs.mil/Portals/54/Documents/DD/forms/dd/dd0093.pdf" TargetMode="External"/><Relationship Id="rId10" Type="http://schemas.openxmlformats.org/officeDocument/2006/relationships/hyperlink" Target="https://www.wrnmmc.intranet.capmed.mil/SitePages/home.aspx" TargetMode="External"/><Relationship Id="rId4" Type="http://schemas.openxmlformats.org/officeDocument/2006/relationships/hyperlink" Target="mailto:kennon.w.hodges.mil@mail.mil" TargetMode="External"/><Relationship Id="rId9" Type="http://schemas.openxmlformats.org/officeDocument/2006/relationships/hyperlink" Target="https://www.dodcui.mil/Home/Train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nsetravel.osd.mil/" TargetMode="External"/><Relationship Id="rId2" Type="http://schemas.openxmlformats.org/officeDocument/2006/relationships/hyperlink" Target="https://secure.defensetravel.dod.mil/neoaccess/logi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me.cards.citidirect.com/CommercialCard/login" TargetMode="External"/><Relationship Id="rId4" Type="http://schemas.openxmlformats.org/officeDocument/2006/relationships/hyperlink" Target="https://www.esd.whs.mil/Portals/54/Documents/DD/forms/dd/dd31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286" y="79180"/>
            <a:ext cx="54864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MEDPROS Get to Green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POC: </a:t>
            </a:r>
            <a:r>
              <a:rPr lang="en-US" sz="1000" noProof="0" dirty="0">
                <a:latin typeface="Arial" pitchFamily="34" charset="0"/>
                <a:ea typeface="+mj-ea"/>
                <a:cs typeface="Arial" pitchFamily="34" charset="0"/>
              </a:rPr>
              <a:t>SSG Michael Cruz</a:t>
            </a:r>
            <a:r>
              <a:rPr lang="en-US" sz="100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kumimoji="0" lang="en-US" sz="1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 </a:t>
            </a:r>
            <a:r>
              <a:rPr lang="en-US" sz="1000" noProof="0" dirty="0"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US" sz="1000" dirty="0">
                <a:latin typeface="Arial" pitchFamily="34" charset="0"/>
                <a:ea typeface="+mj-ea"/>
                <a:cs typeface="Arial" pitchFamily="34" charset="0"/>
              </a:rPr>
              <a:t>ichael.a.cruz54.mil@mail.mil</a:t>
            </a:r>
            <a:r>
              <a:rPr kumimoji="0" lang="en-US" sz="1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		                  As of: </a:t>
            </a:r>
            <a:r>
              <a:rPr lang="en-US" sz="1000" noProof="0" dirty="0">
                <a:latin typeface="Arial" pitchFamily="34" charset="0"/>
                <a:ea typeface="+mj-ea"/>
                <a:cs typeface="Arial" pitchFamily="34" charset="0"/>
              </a:rPr>
              <a:t>2FEB2022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76242"/>
              </p:ext>
            </p:extLst>
          </p:nvPr>
        </p:nvGraphicFramePr>
        <p:xfrm>
          <a:off x="1" y="676656"/>
          <a:ext cx="9143998" cy="5737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3692">
                  <a:extLst>
                    <a:ext uri="{9D8B030D-6E8A-4147-A177-3AD203B41FA5}">
                      <a16:colId xmlns:a16="http://schemas.microsoft.com/office/drawing/2014/main" val="1690206569"/>
                    </a:ext>
                  </a:extLst>
                </a:gridCol>
                <a:gridCol w="2579076">
                  <a:extLst>
                    <a:ext uri="{9D8B030D-6E8A-4147-A177-3AD203B41FA5}">
                      <a16:colId xmlns:a16="http://schemas.microsoft.com/office/drawing/2014/main" val="3847456476"/>
                    </a:ext>
                  </a:extLst>
                </a:gridCol>
                <a:gridCol w="4181230">
                  <a:extLst>
                    <a:ext uri="{9D8B030D-6E8A-4147-A177-3AD203B41FA5}">
                      <a16:colId xmlns:a16="http://schemas.microsoft.com/office/drawing/2014/main" val="197417151"/>
                    </a:ext>
                  </a:extLst>
                </a:gridCol>
              </a:tblGrid>
              <a:tr h="2072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Readiness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Category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Green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90531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DRC4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(Annual Dental Exam)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Care Dentistry: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7, 2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floor, Room 2413</a:t>
                      </a:r>
                    </a:p>
                    <a:p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Hours: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M-F 0730-1530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Appointments can be scheduled by calling 301-295-5411.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8863"/>
                  </a:ext>
                </a:extLst>
              </a:tr>
              <a:tr h="130454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 </a:t>
                      </a:r>
                    </a:p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(Periodic Health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readiness Clinic:</a:t>
                      </a:r>
                    </a:p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7,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floor, Room 2100</a:t>
                      </a:r>
                    </a:p>
                    <a:p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Hours: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M-F 0730-1600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(Online):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AKO &gt; Self Service &gt; My Medical &gt; My Medical Readiness &gt; Periodic Health Assessment &gt; New Form</a:t>
                      </a:r>
                    </a:p>
                    <a:p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 (In-person):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be within 30 days of Part 1.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Those in WRNMMC can be scheduled by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-Intranet web site:</a:t>
                      </a:r>
                    </a:p>
                    <a:p>
                      <a:r>
                        <a:rPr lang="en-US" sz="105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https://apps2.capmed.mil/EventSignUp/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/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-Phone:</a:t>
                      </a:r>
                    </a:p>
                    <a:p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clinic phone 301 295 5483/Central scheduling 301 295 5411 or 301 319 6591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42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</a:t>
                      </a:r>
                    </a:p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(Human Immunodeficiency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Virus test)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19, 1</a:t>
                      </a:r>
                      <a:r>
                        <a:rPr kumimoji="0" lang="en-US" sz="105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Building 9, 2</a:t>
                      </a:r>
                      <a:r>
                        <a:rPr kumimoji="0" lang="en-US" sz="105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Hours: 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M-F 0700-1800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Appointments can be scheduled by calling (301)319-3420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Walk-in appointments also available from 0700 – 1800.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2527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DNA </a:t>
                      </a:r>
                    </a:p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(Deoxyribonucleic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acid blood draw)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19, 1st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Building 9, 2nd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Hours: </a:t>
                      </a: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M-F 0700-1800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Appointments can be scheduled by calling (301)319-3420.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Walk-in appointments also available from 0700 – 1800.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3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 (Immunizations)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Immunizations Clinic: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19, 4</a:t>
                      </a:r>
                      <a:r>
                        <a:rPr kumimoji="0" lang="en-US" sz="105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floor, Room 4204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Hours: 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M-F 0730-1600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Appointments can be scheduled by calling (301)319-3420.</a:t>
                      </a:r>
                    </a:p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Walk-in appointments also available from 0730 – 1600. </a:t>
                      </a:r>
                    </a:p>
                    <a:p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 of vaccines can be sent via email to:</a:t>
                      </a:r>
                    </a:p>
                    <a:p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dha.bethesda.j-11.mbx.proof-of-vaccine@mail.mil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72690"/>
                  </a:ext>
                </a:extLst>
              </a:tr>
              <a:tr h="5196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HRC4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(Hearing)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Readiness Clinic: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7, 2</a:t>
                      </a:r>
                      <a:r>
                        <a:rPr kumimoji="0" lang="en-US" sz="1050" b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105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floor, Room 2220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Hours: 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M-F 0700-1500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Appointments can be scheduled by calling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(301) 400-0072 / (301) 400-2891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815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VRC4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(Vision)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Optometry Clinic: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85T, 1</a:t>
                      </a:r>
                      <a:r>
                        <a:rPr kumimoji="0" lang="en-US" sz="105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r>
                        <a:rPr kumimoji="0" 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M-F 0700-1600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Appointments can be scheduled by calling (301)295-1339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5729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4300" y="6400800"/>
            <a:ext cx="9029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Building #19: America / Building #7: Liberty / Building #9: Arrowhead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295400"/>
          </a:xfrm>
        </p:spPr>
        <p:txBody>
          <a:bodyPr/>
          <a:lstStyle/>
          <a:p>
            <a:r>
              <a:rPr lang="en-US" sz="3600" b="1" dirty="0"/>
              <a:t>Government Travel Charge Card (GTCC)</a:t>
            </a:r>
            <a:br>
              <a:rPr lang="en-US" sz="3600" b="1" dirty="0"/>
            </a:br>
            <a:r>
              <a:rPr lang="en-US" sz="3600" b="1"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304727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669" y="857250"/>
            <a:ext cx="10287000" cy="61436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8432075" cy="1381397"/>
          </a:xfrm>
          <a:ln>
            <a:noFill/>
          </a:ln>
        </p:spPr>
        <p:txBody>
          <a:bodyPr/>
          <a:lstStyle/>
          <a:p>
            <a:r>
              <a:rPr lang="en-US" dirty="0"/>
              <a:t>To apply for a Government Travel Charge Card (GTCC) visit the </a:t>
            </a:r>
            <a:r>
              <a:rPr lang="en-US" dirty="0" err="1"/>
              <a:t>CitiManager</a:t>
            </a:r>
            <a:r>
              <a:rPr lang="en-US" dirty="0"/>
              <a:t> site </a:t>
            </a:r>
            <a:r>
              <a:rPr lang="en-US" u="sng" dirty="0">
                <a:hlinkClick r:id="rId3"/>
              </a:rPr>
              <a:t>www.citimanager.com/login</a:t>
            </a:r>
            <a:endParaRPr lang="en-US" dirty="0"/>
          </a:p>
          <a:p>
            <a:r>
              <a:rPr lang="en-US" dirty="0"/>
              <a:t>Click on Apply For Card</a:t>
            </a:r>
          </a:p>
        </p:txBody>
      </p:sp>
    </p:spTree>
    <p:extLst>
      <p:ext uri="{BB962C8B-B14F-4D97-AF65-F5344CB8AC3E}">
        <p14:creationId xmlns:p14="http://schemas.microsoft.com/office/powerpoint/2010/main" val="264982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3965"/>
            <a:ext cx="10287000" cy="61436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4780"/>
            <a:ext cx="8066315" cy="1505970"/>
          </a:xfrm>
        </p:spPr>
        <p:txBody>
          <a:bodyPr/>
          <a:lstStyle/>
          <a:p>
            <a:r>
              <a:rPr lang="en-US" dirty="0"/>
              <a:t>Select Invitation Pass Code then click Continue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9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0287000" cy="61436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474" y="3789712"/>
            <a:ext cx="8229600" cy="1669256"/>
          </a:xfrm>
        </p:spPr>
        <p:txBody>
          <a:bodyPr>
            <a:noAutofit/>
          </a:bodyPr>
          <a:lstStyle/>
          <a:p>
            <a:r>
              <a:rPr lang="en-US" sz="2700" dirty="0"/>
              <a:t>The Invitation Passcode is </a:t>
            </a:r>
          </a:p>
          <a:p>
            <a:r>
              <a:rPr lang="en-US" sz="2700" dirty="0"/>
              <a:t>0040248</a:t>
            </a:r>
          </a:p>
          <a:p>
            <a:r>
              <a:rPr lang="en-US" sz="2700" dirty="0"/>
              <a:t>The Inviter’s Email Address is</a:t>
            </a:r>
          </a:p>
          <a:p>
            <a:r>
              <a:rPr lang="en-US" sz="2700" dirty="0"/>
              <a:t>ian.w.kang.mil@mail.mil </a:t>
            </a:r>
          </a:p>
          <a:p>
            <a:r>
              <a:rPr lang="en-US" sz="2700" dirty="0"/>
              <a:t>Click Continue</a:t>
            </a:r>
          </a:p>
        </p:txBody>
      </p:sp>
    </p:spTree>
    <p:extLst>
      <p:ext uri="{BB962C8B-B14F-4D97-AF65-F5344CB8AC3E}">
        <p14:creationId xmlns:p14="http://schemas.microsoft.com/office/powerpoint/2010/main" val="122216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0287000" cy="61436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3558778"/>
            <a:ext cx="5316583" cy="1241822"/>
          </a:xfrm>
        </p:spPr>
        <p:txBody>
          <a:bodyPr/>
          <a:lstStyle/>
          <a:p>
            <a:r>
              <a:rPr lang="en-US" dirty="0"/>
              <a:t>Fill in all required blanks</a:t>
            </a:r>
          </a:p>
          <a:p>
            <a:endParaRPr lang="en-US" dirty="0"/>
          </a:p>
          <a:p>
            <a:r>
              <a:rPr lang="en-US" dirty="0"/>
              <a:t>Click continue</a:t>
            </a:r>
          </a:p>
        </p:txBody>
      </p:sp>
    </p:spTree>
    <p:extLst>
      <p:ext uri="{BB962C8B-B14F-4D97-AF65-F5344CB8AC3E}">
        <p14:creationId xmlns:p14="http://schemas.microsoft.com/office/powerpoint/2010/main" val="420373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0287000" cy="61436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6360" y="2463982"/>
            <a:ext cx="4630782" cy="233661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APPROVER 1 EMAIL ADDRESS </a:t>
            </a:r>
          </a:p>
          <a:p>
            <a:r>
              <a:rPr lang="en-US" dirty="0">
                <a:solidFill>
                  <a:srgbClr val="FF0000"/>
                </a:solidFill>
              </a:rPr>
              <a:t>Enter your </a:t>
            </a:r>
            <a:r>
              <a:rPr lang="en-US" sz="3600" b="1" i="1" u="sng" dirty="0">
                <a:solidFill>
                  <a:srgbClr val="FF0000"/>
                </a:solidFill>
              </a:rPr>
              <a:t>supervisor’s</a:t>
            </a:r>
            <a:r>
              <a:rPr lang="en-US" dirty="0">
                <a:solidFill>
                  <a:srgbClr val="FF0000"/>
                </a:solidFill>
              </a:rPr>
              <a:t> email address,</a:t>
            </a:r>
          </a:p>
          <a:p>
            <a:r>
              <a:rPr lang="en-US" dirty="0">
                <a:solidFill>
                  <a:srgbClr val="FF0000"/>
                </a:solidFill>
              </a:rPr>
              <a:t>NOT SSG Kang’s</a:t>
            </a:r>
            <a:r>
              <a:rPr lang="en-US" dirty="0">
                <a:solidFill>
                  <a:schemeClr val="tx1"/>
                </a:solidFill>
              </a:rPr>
              <a:t>. IT WILL AUTOMATICALLY COME TO ME (SSG KANG) ONCE YOUR SUPERVISOR APPROVES.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Fill in all required blanks </a:t>
            </a:r>
          </a:p>
        </p:txBody>
      </p:sp>
    </p:spTree>
    <p:extLst>
      <p:ext uri="{BB962C8B-B14F-4D97-AF65-F5344CB8AC3E}">
        <p14:creationId xmlns:p14="http://schemas.microsoft.com/office/powerpoint/2010/main" val="66382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10287000" cy="61436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6235" y="2725238"/>
            <a:ext cx="2566851" cy="306324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Fill in required blanks and check appropriate boxes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You must upload your </a:t>
            </a:r>
            <a:r>
              <a:rPr lang="en-US" dirty="0" err="1">
                <a:solidFill>
                  <a:srgbClr val="FF0000"/>
                </a:solidFill>
              </a:rPr>
              <a:t>SoU</a:t>
            </a:r>
            <a:r>
              <a:rPr lang="en-US" dirty="0">
                <a:solidFill>
                  <a:srgbClr val="FF0000"/>
                </a:solidFill>
              </a:rPr>
              <a:t> and GTCC training certificate by clicking on View Account Documents on bottom of page</a:t>
            </a:r>
          </a:p>
          <a:p>
            <a:endParaRPr lang="en-US" dirty="0"/>
          </a:p>
          <a:p>
            <a:r>
              <a:rPr lang="en-US" dirty="0"/>
              <a:t>Click Submit when complete</a:t>
            </a:r>
          </a:p>
        </p:txBody>
      </p:sp>
    </p:spTree>
    <p:extLst>
      <p:ext uri="{BB962C8B-B14F-4D97-AF65-F5344CB8AC3E}">
        <p14:creationId xmlns:p14="http://schemas.microsoft.com/office/powerpoint/2010/main" val="12834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z="8800" dirty="0"/>
              <a:t>PRR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9071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6" y="972128"/>
            <a:ext cx="9132569" cy="491089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021" y="2079688"/>
            <a:ext cx="2114550" cy="847411"/>
          </a:xfrm>
          <a:prstGeom prst="rect">
            <a:avLst/>
          </a:prstGeom>
          <a:solidFill>
            <a:srgbClr val="FFFFFF"/>
          </a:solidFill>
          <a:ln w="19812">
            <a:solidFill>
              <a:srgbClr val="000000"/>
            </a:solidFill>
          </a:ln>
        </p:spPr>
        <p:txBody>
          <a:bodyPr vert="horz" wrap="square" lIns="0" tIns="21907" rIns="0" bIns="0" rtlCol="0">
            <a:spAutoFit/>
          </a:bodyPr>
          <a:lstStyle/>
          <a:p>
            <a:pPr marL="67628" marR="186690" defTabSz="685800">
              <a:spcBef>
                <a:spcPts val="172"/>
              </a:spcBef>
            </a:pP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Access iPERMS (use  authentication</a:t>
            </a:r>
            <a:r>
              <a:rPr sz="1350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certificate):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9"/>
              </a:spcBef>
            </a:pPr>
            <a:endParaRPr sz="1313">
              <a:solidFill>
                <a:prstClr val="black"/>
              </a:solidFill>
              <a:latin typeface="Calibri"/>
              <a:cs typeface="Calibri"/>
            </a:endParaRPr>
          </a:p>
          <a:p>
            <a:pPr marL="67628" defTabSz="685800">
              <a:spcBef>
                <a:spcPts val="4"/>
              </a:spcBef>
            </a:pPr>
            <a:r>
              <a:rPr sz="1350" u="heavy" spc="-11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https://iperms.hrc.army.mil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6604" y="3873055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09" h="190500">
                <a:moveTo>
                  <a:pt x="95249" y="0"/>
                </a:moveTo>
                <a:lnTo>
                  <a:pt x="0" y="95250"/>
                </a:lnTo>
                <a:lnTo>
                  <a:pt x="95249" y="190500"/>
                </a:lnTo>
                <a:lnTo>
                  <a:pt x="95249" y="142875"/>
                </a:lnTo>
                <a:lnTo>
                  <a:pt x="600455" y="142875"/>
                </a:lnTo>
                <a:lnTo>
                  <a:pt x="600455" y="47625"/>
                </a:lnTo>
                <a:lnTo>
                  <a:pt x="95249" y="47625"/>
                </a:lnTo>
                <a:lnTo>
                  <a:pt x="9524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6604" y="3873055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09" h="190500">
                <a:moveTo>
                  <a:pt x="600455" y="142875"/>
                </a:moveTo>
                <a:lnTo>
                  <a:pt x="95249" y="142875"/>
                </a:lnTo>
                <a:lnTo>
                  <a:pt x="95249" y="190500"/>
                </a:lnTo>
                <a:lnTo>
                  <a:pt x="0" y="95250"/>
                </a:lnTo>
                <a:lnTo>
                  <a:pt x="95249" y="0"/>
                </a:lnTo>
                <a:lnTo>
                  <a:pt x="95249" y="47625"/>
                </a:lnTo>
                <a:lnTo>
                  <a:pt x="600455" y="47625"/>
                </a:lnTo>
                <a:lnTo>
                  <a:pt x="600455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132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9273"/>
            <a:ext cx="1024129" cy="25603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48863" y="953227"/>
            <a:ext cx="9176385" cy="460127"/>
          </a:xfrm>
          <a:prstGeom prst="rect">
            <a:avLst/>
          </a:prstGeom>
        </p:spPr>
        <p:txBody>
          <a:bodyPr vert="horz" wrap="square" lIns="0" tIns="25718" rIns="0" bIns="0" rtlCol="0">
            <a:spAutoFit/>
          </a:bodyPr>
          <a:lstStyle/>
          <a:p>
            <a:pPr marR="75724" algn="r" defTabSz="685800">
              <a:spcBef>
                <a:spcPts val="203"/>
              </a:spcBef>
              <a:tabLst>
                <a:tab pos="218123" algn="l"/>
              </a:tabLst>
            </a:pPr>
            <a:r>
              <a:rPr sz="525" spc="-68" dirty="0">
                <a:solidFill>
                  <a:srgbClr val="080809"/>
                </a:solidFill>
                <a:latin typeface="Verdana"/>
                <a:cs typeface="Verdana"/>
              </a:rPr>
              <a:t>Lil	</a:t>
            </a:r>
            <a:r>
              <a:rPr sz="525" spc="34" dirty="0">
                <a:solidFill>
                  <a:srgbClr val="080809"/>
                </a:solidFill>
                <a:latin typeface="Verdana"/>
                <a:cs typeface="Verdana"/>
              </a:rPr>
              <a:t>X</a:t>
            </a:r>
            <a:endParaRPr sz="525">
              <a:solidFill>
                <a:prstClr val="black"/>
              </a:solidFill>
              <a:latin typeface="Verdana"/>
              <a:cs typeface="Verdana"/>
            </a:endParaRPr>
          </a:p>
          <a:p>
            <a:pPr marL="47625" defTabSz="685800">
              <a:spcBef>
                <a:spcPts val="229"/>
              </a:spcBef>
              <a:tabLst>
                <a:tab pos="8492966" algn="l"/>
              </a:tabLst>
            </a:pPr>
            <a:r>
              <a:rPr sz="1406" spc="309" baseline="4444" dirty="0">
                <a:solidFill>
                  <a:srgbClr val="B3B3B3"/>
                </a:solidFill>
                <a:latin typeface="Arial Black"/>
                <a:cs typeface="Arial Black"/>
              </a:rPr>
              <a:t>�...L.:.:::c::'....-=========</a:t>
            </a:r>
            <a:r>
              <a:rPr sz="938" spc="206" dirty="0">
                <a:solidFill>
                  <a:srgbClr val="B3B3B3"/>
                </a:solidFill>
                <a:latin typeface="Arial Black"/>
                <a:cs typeface="Arial Black"/>
              </a:rPr>
              <a:t>=</a:t>
            </a:r>
            <a:r>
              <a:rPr sz="1406" spc="309" baseline="4444" dirty="0">
                <a:solidFill>
                  <a:srgbClr val="B3B3B3"/>
                </a:solidFill>
                <a:latin typeface="Arial Black"/>
                <a:cs typeface="Arial Black"/>
              </a:rPr>
              <a:t>::::,-�---------------------------------------------</a:t>
            </a:r>
            <a:r>
              <a:rPr sz="1406" spc="309" baseline="4444" dirty="0">
                <a:solidFill>
                  <a:srgbClr val="878787"/>
                </a:solidFill>
                <a:latin typeface="Arial Black"/>
                <a:cs typeface="Arial Black"/>
              </a:rPr>
              <a:t>�</a:t>
            </a:r>
            <a:r>
              <a:rPr sz="1406" spc="557" baseline="4444" dirty="0">
                <a:solidFill>
                  <a:srgbClr val="878787"/>
                </a:solidFill>
                <a:latin typeface="Arial Black"/>
                <a:cs typeface="Arial Black"/>
              </a:rPr>
              <a:t> </a:t>
            </a:r>
            <a:r>
              <a:rPr sz="1406" spc="-483" baseline="4444" dirty="0">
                <a:solidFill>
                  <a:srgbClr val="878787"/>
                </a:solidFill>
                <a:latin typeface="Arial Black"/>
                <a:cs typeface="Arial Black"/>
              </a:rPr>
              <a:t>ii</a:t>
            </a:r>
            <a:r>
              <a:rPr sz="1406" spc="-483" baseline="4444" dirty="0">
                <a:solidFill>
                  <a:srgbClr val="B3B3B3"/>
                </a:solidFill>
                <a:latin typeface="Arial Black"/>
                <a:cs typeface="Arial Black"/>
              </a:rPr>
              <a:t>_</a:t>
            </a:r>
            <a:r>
              <a:rPr sz="1406" spc="-483" baseline="4444" dirty="0">
                <a:solidFill>
                  <a:srgbClr val="878787"/>
                </a:solidFill>
                <a:latin typeface="Arial Black"/>
                <a:cs typeface="Arial Black"/>
              </a:rPr>
              <a:t>c</a:t>
            </a:r>
            <a:r>
              <a:rPr sz="1406" spc="-483" baseline="4444" dirty="0">
                <a:solidFill>
                  <a:srgbClr val="B3B3B3"/>
                </a:solidFill>
                <a:latin typeface="Arial Black"/>
                <a:cs typeface="Arial Black"/>
              </a:rPr>
              <a:t>�I</a:t>
            </a:r>
            <a:r>
              <a:rPr sz="1406" spc="-113" baseline="4444" dirty="0">
                <a:solidFill>
                  <a:srgbClr val="B3B3B3"/>
                </a:solidFill>
                <a:latin typeface="Arial Black"/>
                <a:cs typeface="Arial Black"/>
              </a:rPr>
              <a:t> </a:t>
            </a:r>
            <a:r>
              <a:rPr sz="1406" spc="-764" baseline="4444" dirty="0">
                <a:solidFill>
                  <a:srgbClr val="B3B3B3"/>
                </a:solidFill>
                <a:latin typeface="Arial Black"/>
                <a:cs typeface="Arial Black"/>
              </a:rPr>
              <a:t>�I</a:t>
            </a:r>
            <a:r>
              <a:rPr sz="1406" spc="-242" baseline="4444" dirty="0">
                <a:solidFill>
                  <a:srgbClr val="B3B3B3"/>
                </a:solidFill>
                <a:latin typeface="Arial Black"/>
                <a:cs typeface="Arial Black"/>
              </a:rPr>
              <a:t> </a:t>
            </a:r>
            <a:r>
              <a:rPr sz="619" spc="-113" baseline="10101" dirty="0">
                <a:solidFill>
                  <a:srgbClr val="292929"/>
                </a:solidFill>
                <a:latin typeface="Arial"/>
                <a:cs typeface="Arial"/>
              </a:rPr>
              <a:t>S</a:t>
            </a:r>
            <a:r>
              <a:rPr sz="619" spc="-113" baseline="10101" dirty="0">
                <a:solidFill>
                  <a:srgbClr val="B3B3B3"/>
                </a:solidFill>
                <a:latin typeface="Arial"/>
                <a:cs typeface="Arial"/>
              </a:rPr>
              <a:t>_</a:t>
            </a:r>
            <a:r>
              <a:rPr sz="619" spc="-113" baseline="10101" dirty="0">
                <a:solidFill>
                  <a:srgbClr val="101010"/>
                </a:solidFill>
                <a:latin typeface="Arial"/>
                <a:cs typeface="Arial"/>
              </a:rPr>
              <a:t>e</a:t>
            </a:r>
            <a:r>
              <a:rPr sz="619" spc="-113" baseline="10101" dirty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sz="619" spc="-113" baseline="10101" dirty="0">
                <a:solidFill>
                  <a:srgbClr val="B3B3B3"/>
                </a:solidFill>
                <a:latin typeface="Arial"/>
                <a:cs typeface="Arial"/>
              </a:rPr>
              <a:t>_</a:t>
            </a:r>
            <a:r>
              <a:rPr sz="619" spc="-113" baseline="10101" dirty="0">
                <a:solidFill>
                  <a:srgbClr val="292929"/>
                </a:solidFill>
                <a:latin typeface="Arial"/>
                <a:cs typeface="Arial"/>
              </a:rPr>
              <a:t>rc</a:t>
            </a:r>
            <a:r>
              <a:rPr sz="619" spc="-113" baseline="10101" dirty="0">
                <a:solidFill>
                  <a:srgbClr val="B3B3B3"/>
                </a:solidFill>
                <a:latin typeface="Arial"/>
                <a:cs typeface="Arial"/>
              </a:rPr>
              <a:t>_</a:t>
            </a:r>
            <a:r>
              <a:rPr sz="619" spc="-113" baseline="10101" dirty="0">
                <a:solidFill>
                  <a:srgbClr val="292929"/>
                </a:solidFill>
                <a:latin typeface="Arial"/>
                <a:cs typeface="Arial"/>
              </a:rPr>
              <a:t>h..</a:t>
            </a:r>
            <a:r>
              <a:rPr sz="619" spc="-113" baseline="10101" dirty="0">
                <a:solidFill>
                  <a:srgbClr val="B3B3B3"/>
                </a:solidFill>
                <a:latin typeface="Arial"/>
                <a:cs typeface="Arial"/>
              </a:rPr>
              <a:t>_</a:t>
            </a:r>
            <a:r>
              <a:rPr sz="619" spc="-113" baseline="10101" dirty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z="619" u="sng" spc="-113" baseline="10101" dirty="0">
                <a:solidFill>
                  <a:srgbClr val="878787"/>
                </a:solidFill>
                <a:uFill>
                  <a:solidFill>
                    <a:srgbClr val="B2B2B2"/>
                  </a:solidFill>
                </a:uFill>
                <a:latin typeface="Arial"/>
                <a:cs typeface="Arial"/>
              </a:rPr>
              <a:t> 	</a:t>
            </a:r>
            <a:r>
              <a:rPr sz="1406" u="sng" spc="-737" baseline="4444" dirty="0">
                <a:solidFill>
                  <a:srgbClr val="878787"/>
                </a:solidFill>
                <a:uFill>
                  <a:solidFill>
                    <a:srgbClr val="B2B2B2"/>
                  </a:solidFill>
                </a:uFill>
                <a:latin typeface="Arial Black"/>
                <a:cs typeface="Arial Black"/>
              </a:rPr>
              <a:t>P</a:t>
            </a:r>
            <a:r>
              <a:rPr sz="1406" spc="-737" baseline="4444" dirty="0">
                <a:solidFill>
                  <a:srgbClr val="B3B3B3"/>
                </a:solidFill>
                <a:latin typeface="Arial Black"/>
                <a:cs typeface="Arial Black"/>
              </a:rPr>
              <a:t>�</a:t>
            </a:r>
            <a:r>
              <a:rPr sz="1406" spc="-737" baseline="4444" dirty="0">
                <a:solidFill>
                  <a:srgbClr val="878787"/>
                </a:solidFill>
                <a:latin typeface="Arial Black"/>
                <a:cs typeface="Arial Black"/>
              </a:rPr>
              <a:t>�</a:t>
            </a:r>
            <a:r>
              <a:rPr sz="1406" spc="28" baseline="4444" dirty="0">
                <a:solidFill>
                  <a:srgbClr val="878787"/>
                </a:solidFill>
                <a:latin typeface="Arial Black"/>
                <a:cs typeface="Arial Black"/>
              </a:rPr>
              <a:t> </a:t>
            </a:r>
            <a:r>
              <a:rPr sz="1406" spc="-399" baseline="4444" dirty="0">
                <a:solidFill>
                  <a:srgbClr val="B3B3B3"/>
                </a:solidFill>
                <a:latin typeface="Arial Black"/>
                <a:cs typeface="Arial Black"/>
              </a:rPr>
              <a:t>I </a:t>
            </a:r>
            <a:r>
              <a:rPr sz="1406" spc="-242" baseline="4444" dirty="0">
                <a:solidFill>
                  <a:srgbClr val="A3A3A3"/>
                </a:solidFill>
                <a:latin typeface="Arial Black"/>
                <a:cs typeface="Arial Black"/>
              </a:rPr>
              <a:t>G </a:t>
            </a:r>
            <a:r>
              <a:rPr sz="1406" spc="253" baseline="4444" dirty="0">
                <a:solidFill>
                  <a:srgbClr val="B3B3B3"/>
                </a:solidFill>
                <a:latin typeface="Arial Black"/>
                <a:cs typeface="Arial Black"/>
              </a:rPr>
              <a:t>*@</a:t>
            </a:r>
            <a:r>
              <a:rPr sz="1406" spc="134" baseline="4444" dirty="0">
                <a:solidFill>
                  <a:srgbClr val="B3B3B3"/>
                </a:solidFill>
                <a:latin typeface="Arial Black"/>
                <a:cs typeface="Arial Black"/>
              </a:rPr>
              <a:t> </a:t>
            </a:r>
            <a:r>
              <a:rPr sz="1406" spc="-343" baseline="4444" dirty="0">
                <a:solidFill>
                  <a:srgbClr val="AB932F"/>
                </a:solidFill>
                <a:latin typeface="Arial Black"/>
                <a:cs typeface="Arial Black"/>
              </a:rPr>
              <a:t>"</a:t>
            </a:r>
            <a:endParaRPr sz="1406" baseline="4444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60960" algn="ctr" defTabSz="685800">
              <a:spcBef>
                <a:spcPts val="788"/>
              </a:spcBef>
            </a:pPr>
            <a:r>
              <a:rPr sz="525" b="1" spc="-4" dirty="0">
                <a:solidFill>
                  <a:srgbClr val="ECF5EC"/>
                </a:solidFill>
                <a:latin typeface="Arial"/>
                <a:cs typeface="Arial"/>
              </a:rPr>
              <a:t>UNCLASSIFIED//FOR OFFICIAL </a:t>
            </a:r>
            <a:r>
              <a:rPr sz="525" b="1" spc="-19" dirty="0">
                <a:solidFill>
                  <a:srgbClr val="ECF5EC"/>
                </a:solidFill>
                <a:latin typeface="Arial"/>
                <a:cs typeface="Arial"/>
              </a:rPr>
              <a:t>USE</a:t>
            </a:r>
            <a:r>
              <a:rPr sz="525" b="1" spc="68" dirty="0">
                <a:solidFill>
                  <a:srgbClr val="ECF5EC"/>
                </a:solidFill>
                <a:latin typeface="Arial"/>
                <a:cs typeface="Arial"/>
              </a:rPr>
              <a:t> </a:t>
            </a:r>
            <a:r>
              <a:rPr sz="525" b="1" spc="-4" dirty="0">
                <a:solidFill>
                  <a:srgbClr val="E1F0E1"/>
                </a:solidFill>
                <a:latin typeface="Arial"/>
                <a:cs typeface="Arial"/>
              </a:rPr>
              <a:t>ONLY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1" y="1397983"/>
            <a:ext cx="820579" cy="4597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913" spc="-1423" baseline="1633" dirty="0">
                <a:solidFill>
                  <a:srgbClr val="CCB857"/>
                </a:solidFill>
                <a:latin typeface="Arial Black"/>
                <a:cs typeface="Arial Black"/>
              </a:rPr>
              <a:t>�</a:t>
            </a:r>
            <a:r>
              <a:rPr sz="1050" b="1" spc="153" dirty="0">
                <a:solidFill>
                  <a:srgbClr val="C0AF6B"/>
                </a:solidFill>
                <a:latin typeface="Verdana"/>
                <a:cs typeface="Verdana"/>
              </a:rPr>
              <a:t>�</a:t>
            </a:r>
            <a:r>
              <a:rPr sz="1050" b="1" spc="-34" dirty="0">
                <a:solidFill>
                  <a:srgbClr val="EFC407"/>
                </a:solidFill>
                <a:latin typeface="Verdana"/>
                <a:cs typeface="Verdana"/>
              </a:rPr>
              <a:t>l</a:t>
            </a:r>
            <a:r>
              <a:rPr sz="2194" b="1" i="1" spc="45" baseline="1424" dirty="0">
                <a:solidFill>
                  <a:srgbClr val="F8C601"/>
                </a:solidFill>
                <a:latin typeface="Calibri"/>
                <a:cs typeface="Calibri"/>
              </a:rPr>
              <a:t>.PERMS</a:t>
            </a:r>
            <a:endParaRPr sz="2194" baseline="142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1736" y="1769364"/>
            <a:ext cx="934879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600" b="1" spc="-11" dirty="0">
                <a:solidFill>
                  <a:srgbClr val="3A3838"/>
                </a:solidFill>
                <a:latin typeface="Tahoma"/>
                <a:cs typeface="Tahoma"/>
              </a:rPr>
              <a:t>Primary </a:t>
            </a:r>
            <a:r>
              <a:rPr sz="600" b="1" spc="8" dirty="0">
                <a:solidFill>
                  <a:srgbClr val="3A3838"/>
                </a:solidFill>
                <a:latin typeface="Tahoma"/>
                <a:cs typeface="Tahoma"/>
              </a:rPr>
              <a:t>Records</a:t>
            </a:r>
            <a:r>
              <a:rPr sz="600" b="1" spc="38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600" b="1" spc="-4" dirty="0">
                <a:solidFill>
                  <a:srgbClr val="3A3838"/>
                </a:solidFill>
                <a:latin typeface="Tahoma"/>
                <a:cs typeface="Tahoma"/>
              </a:rPr>
              <a:t>Center</a:t>
            </a:r>
            <a:endParaRPr sz="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4026" y="1988820"/>
            <a:ext cx="1045845" cy="904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525" b="1" spc="-19" dirty="0">
                <a:solidFill>
                  <a:srgbClr val="3E3E3E"/>
                </a:solidFill>
                <a:latin typeface="Arial"/>
                <a:cs typeface="Arial"/>
              </a:rPr>
              <a:t>DoD </a:t>
            </a:r>
            <a:r>
              <a:rPr sz="525" b="1" spc="-4" dirty="0">
                <a:solidFill>
                  <a:srgbClr val="3E3E3E"/>
                </a:solidFill>
                <a:latin typeface="Arial"/>
                <a:cs typeface="Arial"/>
              </a:rPr>
              <a:t>Approved </a:t>
            </a:r>
            <a:r>
              <a:rPr sz="525" b="1" dirty="0">
                <a:solidFill>
                  <a:srgbClr val="3E3E3E"/>
                </a:solidFill>
                <a:latin typeface="Arial"/>
                <a:cs typeface="Arial"/>
              </a:rPr>
              <a:t>Certificate</a:t>
            </a:r>
            <a:r>
              <a:rPr sz="525" b="1" spc="34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525" b="1" spc="-11" dirty="0">
                <a:solidFill>
                  <a:srgbClr val="3E3E3E"/>
                </a:solidFill>
                <a:latin typeface="Arial"/>
                <a:cs typeface="Arial"/>
              </a:rPr>
              <a:t>Login: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4026" y="2084451"/>
            <a:ext cx="1222058" cy="904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525" i="1" spc="-8" dirty="0">
                <a:solidFill>
                  <a:srgbClr val="575757"/>
                </a:solidFill>
                <a:latin typeface="Arial"/>
                <a:cs typeface="Arial"/>
              </a:rPr>
              <a:t>Login </a:t>
            </a:r>
            <a:r>
              <a:rPr sz="525" i="1" spc="-4" dirty="0">
                <a:solidFill>
                  <a:srgbClr val="575757"/>
                </a:solidFill>
                <a:latin typeface="Arial"/>
                <a:cs typeface="Arial"/>
              </a:rPr>
              <a:t>to </a:t>
            </a:r>
            <a:r>
              <a:rPr sz="525" i="1" spc="4" dirty="0">
                <a:solidFill>
                  <a:srgbClr val="575757"/>
                </a:solidFill>
                <a:latin typeface="Arial"/>
                <a:cs typeface="Arial"/>
              </a:rPr>
              <a:t>iPERMS </a:t>
            </a:r>
            <a:r>
              <a:rPr sz="525" i="1" spc="-8" dirty="0">
                <a:solidFill>
                  <a:srgbClr val="575757"/>
                </a:solidFill>
                <a:latin typeface="Arial"/>
                <a:cs typeface="Arial"/>
              </a:rPr>
              <a:t>with </a:t>
            </a:r>
            <a:r>
              <a:rPr sz="525" i="1" spc="19" dirty="0">
                <a:solidFill>
                  <a:srgbClr val="575757"/>
                </a:solidFill>
                <a:latin typeface="Arial"/>
                <a:cs typeface="Arial"/>
              </a:rPr>
              <a:t>your </a:t>
            </a:r>
            <a:r>
              <a:rPr sz="525" i="1" spc="-34" dirty="0">
                <a:solidFill>
                  <a:srgbClr val="575757"/>
                </a:solidFill>
                <a:latin typeface="Arial"/>
                <a:cs typeface="Arial"/>
              </a:rPr>
              <a:t>GAG </a:t>
            </a:r>
            <a:r>
              <a:rPr sz="525" i="1" spc="4" dirty="0">
                <a:solidFill>
                  <a:srgbClr val="575757"/>
                </a:solidFill>
                <a:latin typeface="Arial"/>
                <a:cs typeface="Arial"/>
              </a:rPr>
              <a:t>or</a:t>
            </a:r>
            <a:r>
              <a:rPr sz="525" i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525" i="1" spc="4" dirty="0">
                <a:solidFill>
                  <a:srgbClr val="575757"/>
                </a:solidFill>
                <a:latin typeface="Arial"/>
                <a:cs typeface="Arial"/>
              </a:rPr>
              <a:t>other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4026" y="2180178"/>
            <a:ext cx="749618" cy="904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525" i="1" spc="-8" dirty="0">
                <a:solidFill>
                  <a:srgbClr val="575757"/>
                </a:solidFill>
                <a:latin typeface="Arial"/>
                <a:cs typeface="Arial"/>
              </a:rPr>
              <a:t>DoD </a:t>
            </a:r>
            <a:r>
              <a:rPr sz="525" i="1" dirty="0">
                <a:solidFill>
                  <a:srgbClr val="575757"/>
                </a:solidFill>
                <a:latin typeface="Arial"/>
                <a:cs typeface="Arial"/>
              </a:rPr>
              <a:t>approved</a:t>
            </a:r>
            <a:r>
              <a:rPr sz="525" i="1" spc="-26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525" i="1" spc="-4" dirty="0">
                <a:solidFill>
                  <a:srgbClr val="575757"/>
                </a:solidFill>
                <a:latin typeface="Arial"/>
                <a:cs typeface="Arial"/>
              </a:rPr>
              <a:t>certificate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6876" y="2094261"/>
            <a:ext cx="1222058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3000" b="1" spc="-375" dirty="0">
                <a:solidFill>
                  <a:srgbClr val="006FC0"/>
                </a:solidFill>
                <a:latin typeface="Candara"/>
                <a:cs typeface="Candara"/>
              </a:rPr>
              <a:t>----</a:t>
            </a:r>
            <a:r>
              <a:rPr sz="4500" b="1" spc="-563" baseline="4861" dirty="0">
                <a:solidFill>
                  <a:srgbClr val="006FC0"/>
                </a:solidFill>
                <a:latin typeface="Candara"/>
                <a:cs typeface="Candara"/>
              </a:rPr>
              <a:t>v&gt; </a:t>
            </a:r>
            <a:r>
              <a:rPr sz="525" spc="-4" dirty="0">
                <a:solidFill>
                  <a:srgbClr val="433100"/>
                </a:solidFill>
                <a:latin typeface="Verdana"/>
                <a:cs typeface="Verdana"/>
              </a:rPr>
              <a:t>C</a:t>
            </a:r>
            <a:r>
              <a:rPr sz="525" spc="-4" dirty="0">
                <a:solidFill>
                  <a:srgbClr val="211700"/>
                </a:solidFill>
                <a:latin typeface="Verdana"/>
                <a:cs typeface="Verdana"/>
              </a:rPr>
              <a:t>E</a:t>
            </a:r>
            <a:r>
              <a:rPr sz="525" spc="-4" dirty="0">
                <a:solidFill>
                  <a:srgbClr val="634700"/>
                </a:solidFill>
                <a:latin typeface="Verdana"/>
                <a:cs typeface="Verdana"/>
              </a:rPr>
              <a:t>R</a:t>
            </a:r>
            <a:r>
              <a:rPr sz="525" spc="-4" dirty="0">
                <a:solidFill>
                  <a:srgbClr val="211700"/>
                </a:solidFill>
                <a:latin typeface="Verdana"/>
                <a:cs typeface="Verdana"/>
              </a:rPr>
              <a:t>T</a:t>
            </a:r>
            <a:r>
              <a:rPr sz="525" spc="-4" dirty="0">
                <a:solidFill>
                  <a:srgbClr val="745700"/>
                </a:solidFill>
                <a:latin typeface="Verdana"/>
                <a:cs typeface="Verdana"/>
              </a:rPr>
              <a:t>I</a:t>
            </a:r>
            <a:r>
              <a:rPr sz="525" spc="-4" dirty="0">
                <a:solidFill>
                  <a:srgbClr val="433100"/>
                </a:solidFill>
                <a:latin typeface="Verdana"/>
                <a:cs typeface="Verdana"/>
              </a:rPr>
              <a:t>F</a:t>
            </a:r>
            <a:r>
              <a:rPr sz="525" spc="-4" dirty="0">
                <a:solidFill>
                  <a:srgbClr val="211700"/>
                </a:solidFill>
                <a:latin typeface="Verdana"/>
                <a:cs typeface="Verdana"/>
              </a:rPr>
              <a:t>I</a:t>
            </a:r>
            <a:r>
              <a:rPr sz="525" spc="-4" dirty="0">
                <a:solidFill>
                  <a:srgbClr val="433100"/>
                </a:solidFill>
                <a:latin typeface="Verdana"/>
                <a:cs typeface="Verdana"/>
              </a:rPr>
              <a:t>CATE</a:t>
            </a:r>
            <a:r>
              <a:rPr sz="525" spc="120" dirty="0">
                <a:solidFill>
                  <a:srgbClr val="433100"/>
                </a:solidFill>
                <a:latin typeface="Verdana"/>
                <a:cs typeface="Verdana"/>
              </a:rPr>
              <a:t> </a:t>
            </a:r>
            <a:r>
              <a:rPr sz="525" spc="-30" dirty="0">
                <a:solidFill>
                  <a:srgbClr val="433100"/>
                </a:solidFill>
                <a:latin typeface="Verdana"/>
                <a:cs typeface="Verdana"/>
              </a:rPr>
              <a:t>LOGIN</a:t>
            </a:r>
            <a:endParaRPr sz="525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5626" y="1973008"/>
            <a:ext cx="1183005" cy="200376"/>
          </a:xfrm>
          <a:prstGeom prst="rect">
            <a:avLst/>
          </a:prstGeom>
        </p:spPr>
        <p:txBody>
          <a:bodyPr vert="horz" wrap="square" lIns="0" tIns="25718" rIns="0" bIns="0" rtlCol="0">
            <a:spAutoFit/>
          </a:bodyPr>
          <a:lstStyle/>
          <a:p>
            <a:pPr marL="9525" defTabSz="685800">
              <a:spcBef>
                <a:spcPts val="203"/>
              </a:spcBef>
            </a:pPr>
            <a:r>
              <a:rPr sz="525" b="1" spc="-19" dirty="0">
                <a:solidFill>
                  <a:srgbClr val="414141"/>
                </a:solidFill>
                <a:latin typeface="Arial"/>
                <a:cs typeface="Arial"/>
              </a:rPr>
              <a:t>Need </a:t>
            </a:r>
            <a:r>
              <a:rPr sz="525" b="1" spc="-8" dirty="0">
                <a:solidFill>
                  <a:srgbClr val="414141"/>
                </a:solidFill>
                <a:latin typeface="Arial"/>
                <a:cs typeface="Arial"/>
              </a:rPr>
              <a:t>help </a:t>
            </a:r>
            <a:r>
              <a:rPr sz="525" b="1" spc="-4" dirty="0">
                <a:solidFill>
                  <a:srgbClr val="414141"/>
                </a:solidFill>
                <a:latin typeface="Arial"/>
                <a:cs typeface="Arial"/>
              </a:rPr>
              <a:t>with </a:t>
            </a:r>
            <a:r>
              <a:rPr sz="525" b="1" spc="-8" dirty="0">
                <a:solidFill>
                  <a:srgbClr val="414141"/>
                </a:solidFill>
                <a:latin typeface="Arial"/>
                <a:cs typeface="Arial"/>
              </a:rPr>
              <a:t>CAC</a:t>
            </a:r>
            <a:r>
              <a:rPr sz="525" b="1" spc="-4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525" b="1" spc="-8" dirty="0">
                <a:solidFill>
                  <a:srgbClr val="414141"/>
                </a:solidFill>
                <a:latin typeface="Arial"/>
                <a:cs typeface="Arial"/>
              </a:rPr>
              <a:t>login?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124"/>
              </a:spcBef>
            </a:pPr>
            <a:r>
              <a:rPr sz="525" spc="-23" dirty="0">
                <a:solidFill>
                  <a:srgbClr val="464646"/>
                </a:solidFill>
                <a:latin typeface="Verdana"/>
                <a:cs typeface="Verdana"/>
              </a:rPr>
              <a:t>P</a:t>
            </a:r>
            <a:r>
              <a:rPr sz="525" spc="-23" dirty="0">
                <a:solidFill>
                  <a:srgbClr val="7B7B7B"/>
                </a:solidFill>
                <a:latin typeface="Verdana"/>
                <a:cs typeface="Verdana"/>
              </a:rPr>
              <a:t>l</a:t>
            </a:r>
            <a:r>
              <a:rPr sz="525" spc="-23" dirty="0">
                <a:solidFill>
                  <a:srgbClr val="464646"/>
                </a:solidFill>
                <a:latin typeface="Verdana"/>
                <a:cs typeface="Verdana"/>
              </a:rPr>
              <a:t>ease </a:t>
            </a:r>
            <a:r>
              <a:rPr sz="525" spc="-34" dirty="0">
                <a:solidFill>
                  <a:srgbClr val="464646"/>
                </a:solidFill>
                <a:latin typeface="Verdana"/>
                <a:cs typeface="Verdana"/>
              </a:rPr>
              <a:t>contact </a:t>
            </a:r>
            <a:r>
              <a:rPr sz="525" spc="-41" dirty="0">
                <a:solidFill>
                  <a:srgbClr val="464646"/>
                </a:solidFill>
                <a:latin typeface="Verdana"/>
                <a:cs typeface="Verdana"/>
              </a:rPr>
              <a:t>your </a:t>
            </a:r>
            <a:r>
              <a:rPr sz="525" spc="-26" dirty="0">
                <a:solidFill>
                  <a:srgbClr val="464646"/>
                </a:solidFill>
                <a:latin typeface="Verdana"/>
                <a:cs typeface="Verdana"/>
              </a:rPr>
              <a:t>local </a:t>
            </a:r>
            <a:r>
              <a:rPr sz="525" spc="-11" dirty="0">
                <a:solidFill>
                  <a:srgbClr val="464646"/>
                </a:solidFill>
                <a:latin typeface="Verdana"/>
                <a:cs typeface="Verdana"/>
              </a:rPr>
              <a:t>DEERS</a:t>
            </a:r>
            <a:r>
              <a:rPr sz="525" spc="-23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525" spc="-30" dirty="0">
                <a:solidFill>
                  <a:srgbClr val="464646"/>
                </a:solidFill>
                <a:latin typeface="Verdana"/>
                <a:cs typeface="Verdana"/>
              </a:rPr>
              <a:t>office</a:t>
            </a:r>
            <a:endParaRPr sz="525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0960" y="2259329"/>
            <a:ext cx="1201579" cy="4087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4286" defTabSz="685800">
              <a:lnSpc>
                <a:spcPct val="119800"/>
              </a:lnSpc>
              <a:spcBef>
                <a:spcPts val="75"/>
              </a:spcBef>
            </a:pPr>
            <a:r>
              <a:rPr sz="525" b="1" spc="-11" dirty="0">
                <a:solidFill>
                  <a:srgbClr val="3D3D3D"/>
                </a:solidFill>
                <a:latin typeface="Arial"/>
                <a:cs typeface="Arial"/>
              </a:rPr>
              <a:t>Don't </a:t>
            </a:r>
            <a:r>
              <a:rPr sz="525" b="1" spc="-4" dirty="0">
                <a:solidFill>
                  <a:srgbClr val="3D3D3D"/>
                </a:solidFill>
                <a:latin typeface="Arial"/>
                <a:cs typeface="Arial"/>
              </a:rPr>
              <a:t>have </a:t>
            </a:r>
            <a:r>
              <a:rPr sz="525" b="1" spc="-8" dirty="0">
                <a:solidFill>
                  <a:srgbClr val="3D3D3D"/>
                </a:solidFill>
                <a:latin typeface="Arial"/>
                <a:cs typeface="Arial"/>
              </a:rPr>
              <a:t>a </a:t>
            </a:r>
            <a:r>
              <a:rPr sz="525" b="1" spc="-11" dirty="0">
                <a:solidFill>
                  <a:srgbClr val="3D3D3D"/>
                </a:solidFill>
                <a:latin typeface="Arial"/>
                <a:cs typeface="Arial"/>
              </a:rPr>
              <a:t>CAC </a:t>
            </a:r>
            <a:r>
              <a:rPr sz="525" b="1" spc="8" dirty="0">
                <a:solidFill>
                  <a:srgbClr val="3D3D3D"/>
                </a:solidFill>
                <a:latin typeface="Arial"/>
                <a:cs typeface="Arial"/>
              </a:rPr>
              <a:t>or </a:t>
            </a:r>
            <a:r>
              <a:rPr sz="525" b="1" spc="-4" dirty="0">
                <a:solidFill>
                  <a:srgbClr val="3D3D3D"/>
                </a:solidFill>
                <a:latin typeface="Arial"/>
                <a:cs typeface="Arial"/>
              </a:rPr>
              <a:t>access </a:t>
            </a:r>
            <a:r>
              <a:rPr sz="525" b="1" spc="-11" dirty="0">
                <a:solidFill>
                  <a:srgbClr val="3D3D3D"/>
                </a:solidFill>
                <a:latin typeface="Arial"/>
                <a:cs typeface="Arial"/>
              </a:rPr>
              <a:t>to </a:t>
            </a:r>
            <a:r>
              <a:rPr sz="525" b="1" spc="19" dirty="0">
                <a:solidFill>
                  <a:srgbClr val="3D3D3D"/>
                </a:solidFill>
                <a:latin typeface="Arial"/>
                <a:cs typeface="Arial"/>
              </a:rPr>
              <a:t>a </a:t>
            </a:r>
            <a:r>
              <a:rPr sz="525" b="1" spc="-11" dirty="0">
                <a:solidFill>
                  <a:srgbClr val="3D3D3D"/>
                </a:solidFill>
                <a:latin typeface="Arial"/>
                <a:cs typeface="Arial"/>
              </a:rPr>
              <a:t>CAC  </a:t>
            </a:r>
            <a:r>
              <a:rPr sz="525" b="1" spc="-4" dirty="0">
                <a:solidFill>
                  <a:srgbClr val="3D3D3D"/>
                </a:solidFill>
                <a:latin typeface="Arial"/>
                <a:cs typeface="Arial"/>
              </a:rPr>
              <a:t>enabled</a:t>
            </a:r>
            <a:r>
              <a:rPr sz="525" b="1" spc="19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525" b="1" spc="-4" dirty="0">
                <a:solidFill>
                  <a:srgbClr val="3D3D3D"/>
                </a:solidFill>
                <a:latin typeface="Arial"/>
                <a:cs typeface="Arial"/>
              </a:rPr>
              <a:t>computer?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  <a:p>
            <a:pPr marL="13811" marR="12383" defTabSz="685800">
              <a:lnSpc>
                <a:spcPts val="750"/>
              </a:lnSpc>
              <a:spcBef>
                <a:spcPts val="41"/>
              </a:spcBef>
            </a:pPr>
            <a:r>
              <a:rPr sz="525" spc="-38" dirty="0">
                <a:solidFill>
                  <a:srgbClr val="5B5B5B"/>
                </a:solidFill>
                <a:latin typeface="Verdana"/>
                <a:cs typeface="Verdana"/>
              </a:rPr>
              <a:t>Log </a:t>
            </a:r>
            <a:r>
              <a:rPr sz="525" spc="-60" dirty="0">
                <a:solidFill>
                  <a:srgbClr val="5B5B5B"/>
                </a:solidFill>
                <a:latin typeface="Verdana"/>
                <a:cs typeface="Verdana"/>
              </a:rPr>
              <a:t>in </a:t>
            </a:r>
            <a:r>
              <a:rPr sz="525" spc="-34" dirty="0">
                <a:solidFill>
                  <a:srgbClr val="5B5B5B"/>
                </a:solidFill>
                <a:latin typeface="Verdana"/>
                <a:cs typeface="Verdana"/>
              </a:rPr>
              <a:t>to </a:t>
            </a:r>
            <a:r>
              <a:rPr sz="525" spc="-41" dirty="0">
                <a:solidFill>
                  <a:srgbClr val="5B5B5B"/>
                </a:solidFill>
                <a:latin typeface="Verdana"/>
                <a:cs typeface="Verdana"/>
              </a:rPr>
              <a:t>the </a:t>
            </a:r>
            <a:r>
              <a:rPr sz="525" spc="-4" dirty="0">
                <a:solidFill>
                  <a:srgbClr val="5B5B5B"/>
                </a:solidFill>
                <a:latin typeface="Verdana"/>
                <a:cs typeface="Verdana"/>
              </a:rPr>
              <a:t>HRC </a:t>
            </a:r>
            <a:r>
              <a:rPr sz="525" spc="-34" dirty="0">
                <a:solidFill>
                  <a:srgbClr val="5B5B5B"/>
                </a:solidFill>
                <a:latin typeface="Verdana"/>
                <a:cs typeface="Verdana"/>
              </a:rPr>
              <a:t>Portal </a:t>
            </a:r>
            <a:r>
              <a:rPr sz="525" spc="-38" dirty="0">
                <a:solidFill>
                  <a:srgbClr val="5B5B5B"/>
                </a:solidFill>
                <a:latin typeface="Verdana"/>
                <a:cs typeface="Verdana"/>
              </a:rPr>
              <a:t>using </a:t>
            </a:r>
            <a:r>
              <a:rPr sz="525" spc="-30" dirty="0">
                <a:solidFill>
                  <a:srgbClr val="5B5B5B"/>
                </a:solidFill>
                <a:latin typeface="Verdana"/>
                <a:cs typeface="Verdana"/>
              </a:rPr>
              <a:t>your </a:t>
            </a:r>
            <a:r>
              <a:rPr sz="525" spc="-41" dirty="0">
                <a:solidFill>
                  <a:srgbClr val="5B5B5B"/>
                </a:solidFill>
                <a:latin typeface="Verdana"/>
                <a:cs typeface="Verdana"/>
              </a:rPr>
              <a:t>OS  </a:t>
            </a:r>
            <a:r>
              <a:rPr sz="525" spc="-41" dirty="0">
                <a:solidFill>
                  <a:srgbClr val="494949"/>
                </a:solidFill>
                <a:latin typeface="Verdana"/>
                <a:cs typeface="Verdana"/>
              </a:rPr>
              <a:t>Logon </a:t>
            </a:r>
            <a:r>
              <a:rPr sz="525" dirty="0">
                <a:solidFill>
                  <a:srgbClr val="494949"/>
                </a:solidFill>
                <a:latin typeface="Verdana"/>
                <a:cs typeface="Verdana"/>
              </a:rPr>
              <a:t>at</a:t>
            </a:r>
            <a:r>
              <a:rPr sz="525" spc="19" dirty="0">
                <a:solidFill>
                  <a:srgbClr val="494949"/>
                </a:solidFill>
                <a:latin typeface="Verdana"/>
                <a:cs typeface="Verdana"/>
              </a:rPr>
              <a:t> </a:t>
            </a:r>
            <a:r>
              <a:rPr sz="525" spc="-45" dirty="0">
                <a:solidFill>
                  <a:srgbClr val="4F8ABE"/>
                </a:solidFill>
                <a:latin typeface="Verdana"/>
                <a:cs typeface="Verdana"/>
                <a:hlinkClick r:id="rId4"/>
              </a:rPr>
              <a:t>www</a:t>
            </a:r>
            <a:r>
              <a:rPr sz="525" spc="-45" dirty="0">
                <a:solidFill>
                  <a:srgbClr val="2F78B4"/>
                </a:solidFill>
                <a:latin typeface="Verdana"/>
                <a:cs typeface="Verdana"/>
                <a:hlinkClick r:id="rId4"/>
              </a:rPr>
              <a:t>.</a:t>
            </a:r>
            <a:r>
              <a:rPr sz="525" spc="-45" dirty="0">
                <a:solidFill>
                  <a:srgbClr val="4F8ABE"/>
                </a:solidFill>
                <a:latin typeface="Verdana"/>
                <a:cs typeface="Verdana"/>
                <a:hlinkClick r:id="rId4"/>
              </a:rPr>
              <a:t>hrcap</a:t>
            </a:r>
            <a:r>
              <a:rPr sz="525" spc="-45" dirty="0">
                <a:solidFill>
                  <a:srgbClr val="6B9EC8"/>
                </a:solidFill>
                <a:latin typeface="Verdana"/>
                <a:cs typeface="Verdana"/>
                <a:hlinkClick r:id="rId4"/>
              </a:rPr>
              <a:t>p</a:t>
            </a:r>
            <a:r>
              <a:rPr sz="525" spc="-45" dirty="0">
                <a:solidFill>
                  <a:srgbClr val="4F8ABE"/>
                </a:solidFill>
                <a:latin typeface="Verdana"/>
                <a:cs typeface="Verdana"/>
                <a:hlinkClick r:id="rId4"/>
              </a:rPr>
              <a:t>s</a:t>
            </a:r>
            <a:r>
              <a:rPr sz="525" spc="-45" dirty="0">
                <a:solidFill>
                  <a:srgbClr val="6B9EC8"/>
                </a:solidFill>
                <a:latin typeface="Verdana"/>
                <a:cs typeface="Verdana"/>
                <a:hlinkClick r:id="rId4"/>
              </a:rPr>
              <a:t>.</a:t>
            </a:r>
            <a:r>
              <a:rPr sz="525" spc="-45" dirty="0">
                <a:solidFill>
                  <a:srgbClr val="4084BB"/>
                </a:solidFill>
                <a:latin typeface="Verdana"/>
                <a:cs typeface="Verdana"/>
                <a:hlinkClick r:id="rId4"/>
              </a:rPr>
              <a:t>a</a:t>
            </a:r>
            <a:r>
              <a:rPr sz="525" spc="-45" dirty="0">
                <a:solidFill>
                  <a:srgbClr val="4F8ABE"/>
                </a:solidFill>
                <a:latin typeface="Verdana"/>
                <a:cs typeface="Verdana"/>
                <a:hlinkClick r:id="rId4"/>
              </a:rPr>
              <a:t>rmy</a:t>
            </a:r>
            <a:r>
              <a:rPr sz="525" spc="-45" dirty="0">
                <a:solidFill>
                  <a:srgbClr val="6B9EC8"/>
                </a:solidFill>
                <a:latin typeface="Verdana"/>
                <a:cs typeface="Verdana"/>
                <a:hlinkClick r:id="rId4"/>
              </a:rPr>
              <a:t>.</a:t>
            </a:r>
            <a:r>
              <a:rPr sz="525" spc="-45" dirty="0">
                <a:solidFill>
                  <a:srgbClr val="4F8ABE"/>
                </a:solidFill>
                <a:latin typeface="Verdana"/>
                <a:cs typeface="Verdana"/>
                <a:hlinkClick r:id="rId4"/>
              </a:rPr>
              <a:t>m</a:t>
            </a:r>
            <a:r>
              <a:rPr sz="525" spc="-45" dirty="0">
                <a:solidFill>
                  <a:srgbClr val="2F78B4"/>
                </a:solidFill>
                <a:latin typeface="Verdana"/>
                <a:cs typeface="Verdana"/>
                <a:hlinkClick r:id="rId4"/>
              </a:rPr>
              <a:t>i</a:t>
            </a:r>
            <a:r>
              <a:rPr sz="525" spc="-45" dirty="0">
                <a:solidFill>
                  <a:srgbClr val="4F8ABE"/>
                </a:solidFill>
                <a:latin typeface="Verdana"/>
                <a:cs typeface="Verdana"/>
                <a:hlinkClick r:id="rId4"/>
              </a:rPr>
              <a:t>l/po</a:t>
            </a:r>
            <a:r>
              <a:rPr sz="525" spc="-45" dirty="0">
                <a:solidFill>
                  <a:srgbClr val="6B9EC8"/>
                </a:solidFill>
                <a:latin typeface="Verdana"/>
                <a:cs typeface="Verdana"/>
                <a:hlinkClick r:id="rId4"/>
              </a:rPr>
              <a:t>rt</a:t>
            </a:r>
            <a:r>
              <a:rPr sz="525" spc="-45" dirty="0">
                <a:solidFill>
                  <a:srgbClr val="4084BB"/>
                </a:solidFill>
                <a:latin typeface="Verdana"/>
                <a:cs typeface="Verdana"/>
                <a:hlinkClick r:id="rId4"/>
              </a:rPr>
              <a:t>a</a:t>
            </a:r>
            <a:r>
              <a:rPr sz="525" spc="-45" dirty="0">
                <a:solidFill>
                  <a:srgbClr val="2F78B4"/>
                </a:solidFill>
                <a:latin typeface="Verdana"/>
                <a:cs typeface="Verdana"/>
                <a:hlinkClick r:id="rId4"/>
              </a:rPr>
              <a:t>l</a:t>
            </a:r>
            <a:r>
              <a:rPr sz="525" spc="-45" dirty="0">
                <a:solidFill>
                  <a:srgbClr val="6B9EC8"/>
                </a:solidFill>
                <a:latin typeface="Verdana"/>
                <a:cs typeface="Verdana"/>
                <a:hlinkClick r:id="rId4"/>
              </a:rPr>
              <a:t>/</a:t>
            </a:r>
            <a:endParaRPr sz="525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9912" y="2736627"/>
            <a:ext cx="1207294" cy="4859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26683" indent="953" defTabSz="685800">
              <a:lnSpc>
                <a:spcPct val="118600"/>
              </a:lnSpc>
              <a:spcBef>
                <a:spcPts val="75"/>
              </a:spcBef>
            </a:pPr>
            <a:r>
              <a:rPr sz="525" spc="-34" dirty="0">
                <a:solidFill>
                  <a:srgbClr val="4F4F4F"/>
                </a:solidFill>
                <a:latin typeface="Verdana"/>
                <a:cs typeface="Verdana"/>
              </a:rPr>
              <a:t>View </a:t>
            </a:r>
            <a:r>
              <a:rPr sz="525" spc="-45" dirty="0">
                <a:solidFill>
                  <a:srgbClr val="4F4F4F"/>
                </a:solidFill>
                <a:latin typeface="Verdana"/>
                <a:cs typeface="Verdana"/>
              </a:rPr>
              <a:t>the </a:t>
            </a:r>
            <a:r>
              <a:rPr sz="525" spc="-19" dirty="0">
                <a:solidFill>
                  <a:srgbClr val="4F4F4F"/>
                </a:solidFill>
                <a:latin typeface="Verdana"/>
                <a:cs typeface="Verdana"/>
              </a:rPr>
              <a:t>HRC </a:t>
            </a:r>
            <a:r>
              <a:rPr sz="525" spc="-34" dirty="0">
                <a:solidFill>
                  <a:srgbClr val="383838"/>
                </a:solidFill>
                <a:latin typeface="Verdana"/>
                <a:cs typeface="Verdana"/>
              </a:rPr>
              <a:t>P</a:t>
            </a:r>
            <a:r>
              <a:rPr sz="525" spc="-34" dirty="0">
                <a:solidFill>
                  <a:srgbClr val="4F4F4F"/>
                </a:solidFill>
                <a:latin typeface="Verdana"/>
                <a:cs typeface="Verdana"/>
              </a:rPr>
              <a:t>o</a:t>
            </a:r>
            <a:r>
              <a:rPr sz="525" spc="-34" dirty="0">
                <a:solidFill>
                  <a:srgbClr val="383838"/>
                </a:solidFill>
                <a:latin typeface="Verdana"/>
                <a:cs typeface="Verdana"/>
              </a:rPr>
              <a:t>rt</a:t>
            </a:r>
            <a:r>
              <a:rPr sz="525" spc="-34" dirty="0">
                <a:solidFill>
                  <a:srgbClr val="4F4F4F"/>
                </a:solidFill>
                <a:latin typeface="Verdana"/>
                <a:cs typeface="Verdana"/>
              </a:rPr>
              <a:t>a</a:t>
            </a:r>
            <a:r>
              <a:rPr sz="525" spc="-34" dirty="0">
                <a:solidFill>
                  <a:srgbClr val="787878"/>
                </a:solidFill>
                <a:latin typeface="Verdana"/>
                <a:cs typeface="Verdana"/>
              </a:rPr>
              <a:t>l </a:t>
            </a:r>
            <a:r>
              <a:rPr sz="525" spc="-30" dirty="0">
                <a:solidFill>
                  <a:srgbClr val="4F4F4F"/>
                </a:solidFill>
                <a:latin typeface="Verdana"/>
                <a:cs typeface="Verdana"/>
              </a:rPr>
              <a:t>Login </a:t>
            </a:r>
            <a:r>
              <a:rPr sz="525" spc="-41" dirty="0">
                <a:solidFill>
                  <a:srgbClr val="4F4F4F"/>
                </a:solidFill>
                <a:latin typeface="Verdana"/>
                <a:cs typeface="Verdana"/>
              </a:rPr>
              <a:t>guide </a:t>
            </a:r>
            <a:r>
              <a:rPr sz="525" spc="-75" dirty="0">
                <a:solidFill>
                  <a:srgbClr val="4F4F4F"/>
                </a:solidFill>
                <a:latin typeface="Verdana"/>
                <a:cs typeface="Verdana"/>
              </a:rPr>
              <a:t>at:  </a:t>
            </a:r>
            <a:r>
              <a:rPr sz="525" spc="-41" dirty="0">
                <a:solidFill>
                  <a:srgbClr val="5590C2"/>
                </a:solidFill>
                <a:latin typeface="Verdana"/>
                <a:cs typeface="Verdana"/>
                <a:hlinkClick r:id="rId5"/>
              </a:rPr>
              <a:t>www.hrc.army.mil/assetl18300</a:t>
            </a:r>
            <a:endParaRPr sz="525">
              <a:solidFill>
                <a:prstClr val="black"/>
              </a:solidFill>
              <a:latin typeface="Verdana"/>
              <a:cs typeface="Verdana"/>
            </a:endParaRPr>
          </a:p>
          <a:p>
            <a:pPr defTabSz="685800">
              <a:spcBef>
                <a:spcPts val="4"/>
              </a:spcBef>
            </a:pPr>
            <a:endParaRPr sz="713">
              <a:solidFill>
                <a:prstClr val="black"/>
              </a:solidFill>
              <a:latin typeface="Verdana"/>
              <a:cs typeface="Verdana"/>
            </a:endParaRPr>
          </a:p>
          <a:p>
            <a:pPr marL="15240" defTabSz="685800">
              <a:spcBef>
                <a:spcPts val="4"/>
              </a:spcBef>
            </a:pPr>
            <a:r>
              <a:rPr sz="525" b="1" spc="-8" dirty="0">
                <a:solidFill>
                  <a:srgbClr val="404040"/>
                </a:solidFill>
                <a:latin typeface="Arial"/>
                <a:cs typeface="Arial"/>
              </a:rPr>
              <a:t>Problems </a:t>
            </a:r>
            <a:r>
              <a:rPr sz="525" b="1" spc="-4" dirty="0">
                <a:solidFill>
                  <a:srgbClr val="404040"/>
                </a:solidFill>
                <a:latin typeface="Arial"/>
                <a:cs typeface="Arial"/>
              </a:rPr>
              <a:t>accessing</a:t>
            </a:r>
            <a:r>
              <a:rPr sz="525" b="1" spc="3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525" b="1" spc="-4" dirty="0">
                <a:solidFill>
                  <a:srgbClr val="404040"/>
                </a:solidFill>
                <a:latin typeface="Arial"/>
                <a:cs typeface="Arial"/>
              </a:rPr>
              <a:t>iPERMS?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  <a:p>
            <a:pPr marL="14764" defTabSz="685800">
              <a:spcBef>
                <a:spcPts val="116"/>
              </a:spcBef>
            </a:pPr>
            <a:r>
              <a:rPr sz="525" spc="-23" dirty="0">
                <a:solidFill>
                  <a:srgbClr val="424242"/>
                </a:solidFill>
                <a:latin typeface="Verdana"/>
                <a:cs typeface="Verdana"/>
              </a:rPr>
              <a:t>P</a:t>
            </a:r>
            <a:r>
              <a:rPr sz="525" spc="-23" dirty="0">
                <a:solidFill>
                  <a:srgbClr val="7B7B7B"/>
                </a:solidFill>
                <a:latin typeface="Verdana"/>
                <a:cs typeface="Verdana"/>
              </a:rPr>
              <a:t>l</a:t>
            </a:r>
            <a:r>
              <a:rPr sz="525" spc="-23" dirty="0">
                <a:solidFill>
                  <a:srgbClr val="424242"/>
                </a:solidFill>
                <a:latin typeface="Verdana"/>
                <a:cs typeface="Verdana"/>
              </a:rPr>
              <a:t>ease </a:t>
            </a:r>
            <a:r>
              <a:rPr sz="525" spc="-34" dirty="0">
                <a:solidFill>
                  <a:srgbClr val="555555"/>
                </a:solidFill>
                <a:latin typeface="Verdana"/>
                <a:cs typeface="Verdana"/>
              </a:rPr>
              <a:t>contact </a:t>
            </a:r>
            <a:r>
              <a:rPr sz="525" spc="-41" dirty="0">
                <a:solidFill>
                  <a:srgbClr val="555555"/>
                </a:solidFill>
                <a:latin typeface="Verdana"/>
                <a:cs typeface="Verdana"/>
              </a:rPr>
              <a:t>support </a:t>
            </a:r>
            <a:r>
              <a:rPr sz="525" spc="-56" dirty="0">
                <a:solidFill>
                  <a:srgbClr val="555555"/>
                </a:solidFill>
                <a:latin typeface="Verdana"/>
                <a:cs typeface="Verdana"/>
              </a:rPr>
              <a:t>at</a:t>
            </a:r>
            <a:r>
              <a:rPr sz="525" spc="-38" dirty="0">
                <a:solidFill>
                  <a:srgbClr val="555555"/>
                </a:solidFill>
                <a:latin typeface="Verdana"/>
                <a:cs typeface="Verdana"/>
              </a:rPr>
              <a:t> </a:t>
            </a:r>
            <a:r>
              <a:rPr sz="525" spc="-45" dirty="0">
                <a:solidFill>
                  <a:srgbClr val="555555"/>
                </a:solidFill>
                <a:latin typeface="Verdana"/>
                <a:cs typeface="Verdana"/>
              </a:rPr>
              <a:t>502�08-0217</a:t>
            </a:r>
            <a:endParaRPr sz="525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2364" y="3517201"/>
            <a:ext cx="688181" cy="302295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R="6668" algn="r" defTabSz="685800">
              <a:spcBef>
                <a:spcPts val="146"/>
              </a:spcBef>
            </a:pPr>
            <a:r>
              <a:rPr sz="413" spc="-15" dirty="0">
                <a:solidFill>
                  <a:srgbClr val="494949"/>
                </a:solidFill>
                <a:latin typeface="Arial"/>
                <a:cs typeface="Arial"/>
              </a:rPr>
              <a:t>2.4.0.1</a:t>
            </a:r>
            <a:endParaRPr sz="413">
              <a:solidFill>
                <a:prstClr val="black"/>
              </a:solidFill>
              <a:latin typeface="Arial"/>
              <a:cs typeface="Arial"/>
            </a:endParaRPr>
          </a:p>
          <a:p>
            <a:pPr marL="99536" marR="3810" indent="-90488" algn="r" defTabSz="685800">
              <a:lnSpc>
                <a:spcPct val="112900"/>
              </a:lnSpc>
              <a:spcBef>
                <a:spcPts val="11"/>
              </a:spcBef>
            </a:pPr>
            <a:r>
              <a:rPr sz="413" spc="4" dirty="0">
                <a:solidFill>
                  <a:srgbClr val="494949"/>
                </a:solidFill>
                <a:latin typeface="Arial"/>
                <a:cs typeface="Arial"/>
              </a:rPr>
              <a:t>reaturelintegration</a:t>
            </a:r>
            <a:r>
              <a:rPr sz="413" spc="-1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413" spc="8" dirty="0">
                <a:solidFill>
                  <a:srgbClr val="7B7B7B"/>
                </a:solidFill>
                <a:latin typeface="Arial"/>
                <a:cs typeface="Arial"/>
              </a:rPr>
              <a:t>I</a:t>
            </a:r>
            <a:r>
              <a:rPr sz="413" spc="-11" dirty="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sz="413" spc="-4" dirty="0">
                <a:solidFill>
                  <a:srgbClr val="494949"/>
                </a:solidFill>
                <a:latin typeface="Arial"/>
                <a:cs typeface="Arial"/>
              </a:rPr>
              <a:t>2b599f2 </a:t>
            </a:r>
            <a:r>
              <a:rPr sz="413" spc="-11" dirty="0">
                <a:solidFill>
                  <a:srgbClr val="494949"/>
                </a:solidFill>
                <a:latin typeface="Arial"/>
                <a:cs typeface="Arial"/>
              </a:rPr>
              <a:t> 2021-07-02 </a:t>
            </a:r>
            <a:r>
              <a:rPr sz="413" spc="-34" dirty="0">
                <a:solidFill>
                  <a:srgbClr val="494949"/>
                </a:solidFill>
                <a:latin typeface="Arial"/>
                <a:cs typeface="Arial"/>
              </a:rPr>
              <a:t>@ </a:t>
            </a:r>
            <a:r>
              <a:rPr sz="413" spc="-26" dirty="0">
                <a:solidFill>
                  <a:srgbClr val="494949"/>
                </a:solidFill>
                <a:latin typeface="Arial"/>
                <a:cs typeface="Arial"/>
              </a:rPr>
              <a:t>16: </a:t>
            </a:r>
            <a:r>
              <a:rPr sz="413" spc="-15" dirty="0">
                <a:solidFill>
                  <a:srgbClr val="494949"/>
                </a:solidFill>
                <a:latin typeface="Arial"/>
                <a:cs typeface="Arial"/>
              </a:rPr>
              <a:t>15</a:t>
            </a:r>
            <a:r>
              <a:rPr sz="413" spc="-23" dirty="0">
                <a:solidFill>
                  <a:srgbClr val="494949"/>
                </a:solidFill>
                <a:latin typeface="Arial"/>
                <a:cs typeface="Arial"/>
              </a:rPr>
              <a:t> EDT</a:t>
            </a:r>
            <a:endParaRPr sz="413">
              <a:solidFill>
                <a:prstClr val="black"/>
              </a:solidFill>
              <a:latin typeface="Arial"/>
              <a:cs typeface="Arial"/>
            </a:endParaRPr>
          </a:p>
          <a:p>
            <a:pPr marL="437674" defTabSz="685800">
              <a:spcBef>
                <a:spcPts val="68"/>
              </a:spcBef>
            </a:pPr>
            <a:r>
              <a:rPr sz="413" spc="-11" dirty="0">
                <a:solidFill>
                  <a:srgbClr val="494949"/>
                </a:solidFill>
                <a:latin typeface="Arial"/>
                <a:cs typeface="Arial"/>
              </a:rPr>
              <a:t>RMA_01-2</a:t>
            </a:r>
            <a:endParaRPr sz="41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3628" y="5809298"/>
            <a:ext cx="1372553" cy="904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525" spc="-19" dirty="0">
                <a:solidFill>
                  <a:srgbClr val="ECF5EC"/>
                </a:solidFill>
                <a:latin typeface="Verdana"/>
                <a:cs typeface="Verdana"/>
              </a:rPr>
              <a:t>UNCLASSIFIED//FOR </a:t>
            </a:r>
            <a:r>
              <a:rPr sz="525" spc="-11" dirty="0">
                <a:solidFill>
                  <a:srgbClr val="ECF5EC"/>
                </a:solidFill>
                <a:latin typeface="Verdana"/>
                <a:cs typeface="Verdana"/>
              </a:rPr>
              <a:t>OFFICIAL </a:t>
            </a:r>
            <a:r>
              <a:rPr sz="525" spc="-19" dirty="0">
                <a:solidFill>
                  <a:srgbClr val="ECF5EC"/>
                </a:solidFill>
                <a:latin typeface="Verdana"/>
                <a:cs typeface="Verdana"/>
              </a:rPr>
              <a:t>USE</a:t>
            </a:r>
            <a:r>
              <a:rPr sz="525" spc="-34" dirty="0">
                <a:solidFill>
                  <a:srgbClr val="ECF5EC"/>
                </a:solidFill>
                <a:latin typeface="Verdana"/>
                <a:cs typeface="Verdana"/>
              </a:rPr>
              <a:t> </a:t>
            </a:r>
            <a:r>
              <a:rPr sz="525" spc="4" dirty="0">
                <a:solidFill>
                  <a:srgbClr val="E1EFE1"/>
                </a:solidFill>
                <a:latin typeface="Verdana"/>
                <a:cs typeface="Verdana"/>
              </a:rPr>
              <a:t>ONLY</a:t>
            </a:r>
            <a:endParaRPr sz="525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9633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220199" cy="6858000"/>
            <a:chOff x="119816" y="0"/>
            <a:chExt cx="8875059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16" y="0"/>
              <a:ext cx="8875059" cy="68580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362200" y="2743200"/>
              <a:ext cx="304800" cy="304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151965"/>
              <a:ext cx="304800" cy="3048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150733" y="1658540"/>
              <a:ext cx="228600" cy="304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50733" y="2277070"/>
              <a:ext cx="228600" cy="3048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50733" y="2895600"/>
              <a:ext cx="228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1371600"/>
              <a:ext cx="228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79333" y="1490980"/>
              <a:ext cx="1562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PHA 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Dental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Hearing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9333" y="2106304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HIV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DNA Immunizations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79332" y="2909500"/>
              <a:ext cx="1542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Vision (Building 14 is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HHC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Ops. Only if you DO NOT wear glasses/contacts)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52250" y="1121648"/>
              <a:ext cx="926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Legend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1757" y="59040"/>
              <a:ext cx="557441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MAP FOR </a:t>
              </a:r>
              <a:r>
                <a:rPr lang="en-US" dirty="0" err="1">
                  <a:solidFill>
                    <a:schemeClr val="bg1"/>
                  </a:solidFill>
                </a:rPr>
                <a:t>MEDPROS</a:t>
              </a:r>
              <a:r>
                <a:rPr lang="en-US" dirty="0">
                  <a:solidFill>
                    <a:schemeClr val="bg1"/>
                  </a:solidFill>
                </a:rPr>
                <a:t> LOCATIONS. Current as of 05 APR 2021 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3124200" y="3276600"/>
            <a:ext cx="23749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73300"/>
            <a:ext cx="9143999" cy="49188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9279" y="4108513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505206" y="0"/>
                </a:moveTo>
                <a:lnTo>
                  <a:pt x="505206" y="47624"/>
                </a:lnTo>
                <a:lnTo>
                  <a:pt x="0" y="47624"/>
                </a:lnTo>
                <a:lnTo>
                  <a:pt x="0" y="142874"/>
                </a:lnTo>
                <a:lnTo>
                  <a:pt x="505206" y="142874"/>
                </a:lnTo>
                <a:lnTo>
                  <a:pt x="505206" y="190499"/>
                </a:lnTo>
                <a:lnTo>
                  <a:pt x="600456" y="95249"/>
                </a:lnTo>
                <a:lnTo>
                  <a:pt x="50520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9279" y="4108513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0" y="47624"/>
                </a:moveTo>
                <a:lnTo>
                  <a:pt x="505206" y="47624"/>
                </a:lnTo>
                <a:lnTo>
                  <a:pt x="505206" y="0"/>
                </a:lnTo>
                <a:lnTo>
                  <a:pt x="600456" y="95249"/>
                </a:lnTo>
                <a:lnTo>
                  <a:pt x="505206" y="190499"/>
                </a:lnTo>
                <a:lnTo>
                  <a:pt x="505206" y="142874"/>
                </a:lnTo>
                <a:lnTo>
                  <a:pt x="0" y="142874"/>
                </a:lnTo>
                <a:lnTo>
                  <a:pt x="0" y="47624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82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98443"/>
            <a:ext cx="9143999" cy="49188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1879" y="1600771"/>
            <a:ext cx="415290" cy="272415"/>
          </a:xfrm>
          <a:custGeom>
            <a:avLst/>
            <a:gdLst/>
            <a:ahLst/>
            <a:cxnLst/>
            <a:rect l="l" t="t" r="r" b="b"/>
            <a:pathLst>
              <a:path w="553719" h="363219">
                <a:moveTo>
                  <a:pt x="0" y="181355"/>
                </a:moveTo>
                <a:lnTo>
                  <a:pt x="21734" y="110745"/>
                </a:lnTo>
                <a:lnTo>
                  <a:pt x="47235" y="79939"/>
                </a:lnTo>
                <a:lnTo>
                  <a:pt x="81010" y="53101"/>
                </a:lnTo>
                <a:lnTo>
                  <a:pt x="121946" y="30961"/>
                </a:lnTo>
                <a:lnTo>
                  <a:pt x="168931" y="14245"/>
                </a:lnTo>
                <a:lnTo>
                  <a:pt x="220855" y="3682"/>
                </a:lnTo>
                <a:lnTo>
                  <a:pt x="276606" y="0"/>
                </a:lnTo>
                <a:lnTo>
                  <a:pt x="332356" y="3682"/>
                </a:lnTo>
                <a:lnTo>
                  <a:pt x="384280" y="14245"/>
                </a:lnTo>
                <a:lnTo>
                  <a:pt x="431265" y="30961"/>
                </a:lnTo>
                <a:lnTo>
                  <a:pt x="472201" y="53101"/>
                </a:lnTo>
                <a:lnTo>
                  <a:pt x="505976" y="79939"/>
                </a:lnTo>
                <a:lnTo>
                  <a:pt x="531477" y="110745"/>
                </a:lnTo>
                <a:lnTo>
                  <a:pt x="553212" y="181355"/>
                </a:lnTo>
                <a:lnTo>
                  <a:pt x="547592" y="217917"/>
                </a:lnTo>
                <a:lnTo>
                  <a:pt x="505976" y="282772"/>
                </a:lnTo>
                <a:lnTo>
                  <a:pt x="472201" y="309610"/>
                </a:lnTo>
                <a:lnTo>
                  <a:pt x="431265" y="331750"/>
                </a:lnTo>
                <a:lnTo>
                  <a:pt x="384280" y="348466"/>
                </a:lnTo>
                <a:lnTo>
                  <a:pt x="332356" y="359029"/>
                </a:lnTo>
                <a:lnTo>
                  <a:pt x="276606" y="362712"/>
                </a:lnTo>
                <a:lnTo>
                  <a:pt x="220855" y="359029"/>
                </a:lnTo>
                <a:lnTo>
                  <a:pt x="168931" y="348466"/>
                </a:lnTo>
                <a:lnTo>
                  <a:pt x="121946" y="331750"/>
                </a:lnTo>
                <a:lnTo>
                  <a:pt x="81010" y="309610"/>
                </a:lnTo>
                <a:lnTo>
                  <a:pt x="47235" y="282772"/>
                </a:lnTo>
                <a:lnTo>
                  <a:pt x="21734" y="251966"/>
                </a:lnTo>
                <a:lnTo>
                  <a:pt x="0" y="18135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7080" y="1664779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39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598932" y="142875"/>
                </a:lnTo>
                <a:lnTo>
                  <a:pt x="598932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7080" y="1664779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39" h="190500">
                <a:moveTo>
                  <a:pt x="598932" y="142875"/>
                </a:move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lnTo>
                  <a:pt x="95250" y="0"/>
                </a:lnTo>
                <a:lnTo>
                  <a:pt x="95250" y="47625"/>
                </a:lnTo>
                <a:lnTo>
                  <a:pt x="598932" y="47625"/>
                </a:lnTo>
                <a:lnTo>
                  <a:pt x="598932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35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73300"/>
            <a:ext cx="9143999" cy="49188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0046" y="1915096"/>
            <a:ext cx="435769" cy="200025"/>
          </a:xfrm>
          <a:custGeom>
            <a:avLst/>
            <a:gdLst/>
            <a:ahLst/>
            <a:cxnLst/>
            <a:rect l="l" t="t" r="r" b="b"/>
            <a:pathLst>
              <a:path w="581025" h="266700">
                <a:moveTo>
                  <a:pt x="0" y="133350"/>
                </a:moveTo>
                <a:lnTo>
                  <a:pt x="29498" y="74700"/>
                </a:lnTo>
                <a:lnTo>
                  <a:pt x="63761" y="49940"/>
                </a:lnTo>
                <a:lnTo>
                  <a:pt x="108714" y="29291"/>
                </a:lnTo>
                <a:lnTo>
                  <a:pt x="162619" y="13551"/>
                </a:lnTo>
                <a:lnTo>
                  <a:pt x="223734" y="3521"/>
                </a:lnTo>
                <a:lnTo>
                  <a:pt x="290322" y="0"/>
                </a:lnTo>
                <a:lnTo>
                  <a:pt x="356909" y="3521"/>
                </a:lnTo>
                <a:lnTo>
                  <a:pt x="418024" y="13551"/>
                </a:lnTo>
                <a:lnTo>
                  <a:pt x="471929" y="29291"/>
                </a:lnTo>
                <a:lnTo>
                  <a:pt x="516882" y="49940"/>
                </a:lnTo>
                <a:lnTo>
                  <a:pt x="551145" y="74700"/>
                </a:lnTo>
                <a:lnTo>
                  <a:pt x="580644" y="133350"/>
                </a:lnTo>
                <a:lnTo>
                  <a:pt x="572979" y="163929"/>
                </a:lnTo>
                <a:lnTo>
                  <a:pt x="516882" y="216759"/>
                </a:lnTo>
                <a:lnTo>
                  <a:pt x="471929" y="237408"/>
                </a:lnTo>
                <a:lnTo>
                  <a:pt x="418024" y="253148"/>
                </a:lnTo>
                <a:lnTo>
                  <a:pt x="356909" y="263178"/>
                </a:lnTo>
                <a:lnTo>
                  <a:pt x="290322" y="266700"/>
                </a:lnTo>
                <a:lnTo>
                  <a:pt x="223734" y="263178"/>
                </a:lnTo>
                <a:lnTo>
                  <a:pt x="162619" y="253148"/>
                </a:lnTo>
                <a:lnTo>
                  <a:pt x="108714" y="237408"/>
                </a:lnTo>
                <a:lnTo>
                  <a:pt x="63761" y="216759"/>
                </a:lnTo>
                <a:lnTo>
                  <a:pt x="29498" y="191999"/>
                </a:lnTo>
                <a:lnTo>
                  <a:pt x="0" y="13335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0680" y="1943671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40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598931" y="142875"/>
                </a:lnTo>
                <a:lnTo>
                  <a:pt x="598931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30680" y="1943671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40" h="190500">
                <a:moveTo>
                  <a:pt x="598931" y="142875"/>
                </a:move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lnTo>
                  <a:pt x="95250" y="0"/>
                </a:lnTo>
                <a:lnTo>
                  <a:pt x="95250" y="47625"/>
                </a:lnTo>
                <a:lnTo>
                  <a:pt x="598931" y="47625"/>
                </a:lnTo>
                <a:lnTo>
                  <a:pt x="598931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04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857250"/>
            <a:ext cx="9143999" cy="498119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86675" y="1764792"/>
            <a:ext cx="778669" cy="156686"/>
          </a:xfrm>
          <a:custGeom>
            <a:avLst/>
            <a:gdLst/>
            <a:ahLst/>
            <a:cxnLst/>
            <a:rect l="l" t="t" r="r" b="b"/>
            <a:pathLst>
              <a:path w="1038225" h="208915">
                <a:moveTo>
                  <a:pt x="0" y="208787"/>
                </a:moveTo>
                <a:lnTo>
                  <a:pt x="1037844" y="208787"/>
                </a:lnTo>
                <a:lnTo>
                  <a:pt x="1037844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86675" y="1764792"/>
            <a:ext cx="778669" cy="156686"/>
          </a:xfrm>
          <a:custGeom>
            <a:avLst/>
            <a:gdLst/>
            <a:ahLst/>
            <a:cxnLst/>
            <a:rect l="l" t="t" r="r" b="b"/>
            <a:pathLst>
              <a:path w="1038225" h="208915">
                <a:moveTo>
                  <a:pt x="0" y="208787"/>
                </a:moveTo>
                <a:lnTo>
                  <a:pt x="1037844" y="208787"/>
                </a:lnTo>
                <a:lnTo>
                  <a:pt x="1037844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430" y="3486721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40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598931" y="142875"/>
                </a:lnTo>
                <a:lnTo>
                  <a:pt x="598931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6430" y="3486721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40" h="190500">
                <a:moveTo>
                  <a:pt x="598931" y="142875"/>
                </a:move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lnTo>
                  <a:pt x="95250" y="0"/>
                </a:lnTo>
                <a:lnTo>
                  <a:pt x="95250" y="47625"/>
                </a:lnTo>
                <a:lnTo>
                  <a:pt x="598931" y="47625"/>
                </a:lnTo>
                <a:lnTo>
                  <a:pt x="598931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16430" y="3758755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40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598931" y="142875"/>
                </a:lnTo>
                <a:lnTo>
                  <a:pt x="598931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16430" y="3758755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40" h="190500">
                <a:moveTo>
                  <a:pt x="598931" y="142875"/>
                </a:move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lnTo>
                  <a:pt x="95250" y="0"/>
                </a:lnTo>
                <a:lnTo>
                  <a:pt x="95250" y="47625"/>
                </a:lnTo>
                <a:lnTo>
                  <a:pt x="598931" y="47625"/>
                </a:lnTo>
                <a:lnTo>
                  <a:pt x="598931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181" y="3709606"/>
            <a:ext cx="6886575" cy="1673663"/>
          </a:xfrm>
          <a:prstGeom prst="rect">
            <a:avLst/>
          </a:prstGeom>
          <a:solidFill>
            <a:srgbClr val="FFFFFF"/>
          </a:solidFill>
          <a:ln w="19811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67151" defTabSz="685800">
              <a:spcBef>
                <a:spcPts val="180"/>
              </a:spcBef>
            </a:pP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Access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LES: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u="heavy" spc="-11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https://mypay.dfas.mil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marL="106204" defTabSz="685800"/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*Ensure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LES is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current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has entitlements</a:t>
            </a:r>
            <a:r>
              <a:rPr sz="1350" spc="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listed*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5"/>
              </a:spcBef>
            </a:pPr>
            <a:endParaRPr sz="1313">
              <a:solidFill>
                <a:prstClr val="black"/>
              </a:solidFill>
              <a:latin typeface="Calibri"/>
              <a:cs typeface="Calibri"/>
            </a:endParaRPr>
          </a:p>
          <a:p>
            <a:pPr marL="67151" marR="2424589" defTabSz="685800"/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Access SRB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(Officers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Enlisted): </a:t>
            </a:r>
            <a:r>
              <a:rPr sz="1350" u="heavy" spc="-11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https://myerb.ahrs.army.mil </a:t>
            </a:r>
            <a:r>
              <a:rPr sz="1350" spc="-11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marL="67151" defTabSz="685800">
              <a:spcBef>
                <a:spcPts val="4"/>
              </a:spcBef>
            </a:pP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ORB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(Officers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only):</a:t>
            </a:r>
            <a:r>
              <a:rPr sz="1350" spc="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u="heavy" spc="-11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https://aim.hrc.army.mil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5"/>
              </a:spcBef>
            </a:pPr>
            <a:endParaRPr sz="1313">
              <a:solidFill>
                <a:prstClr val="black"/>
              </a:solidFill>
              <a:latin typeface="Calibri"/>
              <a:cs typeface="Calibri"/>
            </a:endParaRPr>
          </a:p>
          <a:p>
            <a:pPr marL="67151" defTabSz="685800"/>
            <a:r>
              <a:rPr sz="1350" b="1" i="1" spc="-4" dirty="0">
                <a:solidFill>
                  <a:prstClr val="black"/>
                </a:solidFill>
                <a:latin typeface="Calibri"/>
                <a:cs typeface="Calibri"/>
              </a:rPr>
              <a:t>**The </a:t>
            </a:r>
            <a:r>
              <a:rPr sz="1350" b="1" i="1" spc="-8" dirty="0">
                <a:solidFill>
                  <a:prstClr val="black"/>
                </a:solidFill>
                <a:latin typeface="Calibri"/>
                <a:cs typeface="Calibri"/>
              </a:rPr>
              <a:t>SRB/ORB </a:t>
            </a:r>
            <a:r>
              <a:rPr sz="1350" b="1" i="1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350" b="1" i="1" spc="-8" dirty="0">
                <a:solidFill>
                  <a:prstClr val="black"/>
                </a:solidFill>
                <a:latin typeface="Calibri"/>
                <a:cs typeface="Calibri"/>
              </a:rPr>
              <a:t>LES must </a:t>
            </a:r>
            <a:r>
              <a:rPr sz="1350" b="1" i="1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1350" b="1" i="1" spc="-4" dirty="0">
                <a:solidFill>
                  <a:prstClr val="black"/>
                </a:solidFill>
                <a:latin typeface="Calibri"/>
                <a:cs typeface="Calibri"/>
              </a:rPr>
              <a:t>uploaded before you can proceed </a:t>
            </a:r>
            <a:r>
              <a:rPr sz="1350" b="1" i="1" spc="-11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350" b="1" i="1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350" b="1" i="1" spc="-4" dirty="0">
                <a:solidFill>
                  <a:prstClr val="black"/>
                </a:solidFill>
                <a:latin typeface="Calibri"/>
                <a:cs typeface="Calibri"/>
              </a:rPr>
              <a:t>documents</a:t>
            </a:r>
            <a:r>
              <a:rPr sz="1350" b="1" i="1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b="1" i="1" spc="-4" dirty="0">
                <a:solidFill>
                  <a:prstClr val="black"/>
                </a:solidFill>
                <a:latin typeface="Calibri"/>
                <a:cs typeface="Calibri"/>
              </a:rPr>
              <a:t>tab**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1560767"/>
            <a:ext cx="778669" cy="0"/>
          </a:xfrm>
          <a:custGeom>
            <a:avLst/>
            <a:gdLst/>
            <a:ahLst/>
            <a:cxnLst/>
            <a:rect l="l" t="t" r="r" b="b"/>
            <a:pathLst>
              <a:path w="1038225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6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" y="1536191"/>
            <a:ext cx="778669" cy="49530"/>
          </a:xfrm>
          <a:custGeom>
            <a:avLst/>
            <a:gdLst/>
            <a:ahLst/>
            <a:cxnLst/>
            <a:rect l="l" t="t" r="r" b="b"/>
            <a:pathLst>
              <a:path w="1038225" h="66040">
                <a:moveTo>
                  <a:pt x="0" y="65532"/>
                </a:moveTo>
                <a:lnTo>
                  <a:pt x="1037844" y="65532"/>
                </a:lnTo>
                <a:lnTo>
                  <a:pt x="1037844" y="0"/>
                </a:lnTo>
                <a:lnTo>
                  <a:pt x="0" y="0"/>
                </a:lnTo>
                <a:lnTo>
                  <a:pt x="0" y="6553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57883" y="1628775"/>
            <a:ext cx="449580" cy="0"/>
          </a:xfrm>
          <a:custGeom>
            <a:avLst/>
            <a:gdLst/>
            <a:ahLst/>
            <a:cxnLst/>
            <a:rect l="l" t="t" r="r" b="b"/>
            <a:pathLst>
              <a:path w="599439">
                <a:moveTo>
                  <a:pt x="0" y="0"/>
                </a:moveTo>
                <a:lnTo>
                  <a:pt x="598932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57883" y="1600200"/>
            <a:ext cx="449580" cy="57150"/>
          </a:xfrm>
          <a:custGeom>
            <a:avLst/>
            <a:gdLst/>
            <a:ahLst/>
            <a:cxnLst/>
            <a:rect l="l" t="t" r="r" b="b"/>
            <a:pathLst>
              <a:path w="599439" h="76200">
                <a:moveTo>
                  <a:pt x="0" y="76200"/>
                </a:moveTo>
                <a:lnTo>
                  <a:pt x="598932" y="76200"/>
                </a:lnTo>
                <a:lnTo>
                  <a:pt x="598932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01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09853"/>
            <a:ext cx="9143999" cy="441426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509" y="1417892"/>
            <a:ext cx="778669" cy="0"/>
          </a:xfrm>
          <a:custGeom>
            <a:avLst/>
            <a:gdLst/>
            <a:ahLst/>
            <a:cxnLst/>
            <a:rect l="l" t="t" r="r" b="b"/>
            <a:pathLst>
              <a:path w="1038225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6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509" y="1393316"/>
            <a:ext cx="778669" cy="49530"/>
          </a:xfrm>
          <a:custGeom>
            <a:avLst/>
            <a:gdLst/>
            <a:ahLst/>
            <a:cxnLst/>
            <a:rect l="l" t="t" r="r" b="b"/>
            <a:pathLst>
              <a:path w="1038225" h="66040">
                <a:moveTo>
                  <a:pt x="0" y="65532"/>
                </a:moveTo>
                <a:lnTo>
                  <a:pt x="1037844" y="65532"/>
                </a:lnTo>
                <a:lnTo>
                  <a:pt x="1037844" y="0"/>
                </a:lnTo>
                <a:lnTo>
                  <a:pt x="0" y="0"/>
                </a:lnTo>
                <a:lnTo>
                  <a:pt x="0" y="6553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4450" y="1485900"/>
            <a:ext cx="450533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456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4450" y="1457325"/>
            <a:ext cx="450533" cy="57150"/>
          </a:xfrm>
          <a:custGeom>
            <a:avLst/>
            <a:gdLst/>
            <a:ahLst/>
            <a:cxnLst/>
            <a:rect l="l" t="t" r="r" b="b"/>
            <a:pathLst>
              <a:path w="600710" h="76200">
                <a:moveTo>
                  <a:pt x="0" y="76200"/>
                </a:moveTo>
                <a:lnTo>
                  <a:pt x="600456" y="76200"/>
                </a:lnTo>
                <a:lnTo>
                  <a:pt x="60045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2988" y="1515046"/>
            <a:ext cx="1564958" cy="1407319"/>
          </a:xfrm>
          <a:custGeom>
            <a:avLst/>
            <a:gdLst/>
            <a:ahLst/>
            <a:cxnLst/>
            <a:rect l="l" t="t" r="r" b="b"/>
            <a:pathLst>
              <a:path w="2086609" h="1876425">
                <a:moveTo>
                  <a:pt x="0" y="1876044"/>
                </a:moveTo>
                <a:lnTo>
                  <a:pt x="2086355" y="1876044"/>
                </a:lnTo>
                <a:lnTo>
                  <a:pt x="2086355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3638" y="2992946"/>
            <a:ext cx="322421" cy="453866"/>
          </a:xfrm>
          <a:custGeom>
            <a:avLst/>
            <a:gdLst/>
            <a:ahLst/>
            <a:cxnLst/>
            <a:rect l="l" t="t" r="r" b="b"/>
            <a:pathLst>
              <a:path w="429895" h="605154">
                <a:moveTo>
                  <a:pt x="322325" y="214883"/>
                </a:moveTo>
                <a:lnTo>
                  <a:pt x="107442" y="214883"/>
                </a:lnTo>
                <a:lnTo>
                  <a:pt x="107442" y="605027"/>
                </a:lnTo>
                <a:lnTo>
                  <a:pt x="322325" y="605027"/>
                </a:lnTo>
                <a:lnTo>
                  <a:pt x="322325" y="214883"/>
                </a:lnTo>
                <a:close/>
              </a:path>
              <a:path w="429895" h="605154">
                <a:moveTo>
                  <a:pt x="214883" y="0"/>
                </a:moveTo>
                <a:lnTo>
                  <a:pt x="0" y="214883"/>
                </a:lnTo>
                <a:lnTo>
                  <a:pt x="429768" y="214883"/>
                </a:lnTo>
                <a:lnTo>
                  <a:pt x="2148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3638" y="2992946"/>
            <a:ext cx="322421" cy="453866"/>
          </a:xfrm>
          <a:custGeom>
            <a:avLst/>
            <a:gdLst/>
            <a:ahLst/>
            <a:cxnLst/>
            <a:rect l="l" t="t" r="r" b="b"/>
            <a:pathLst>
              <a:path w="429895" h="605154">
                <a:moveTo>
                  <a:pt x="107442" y="605027"/>
                </a:moveTo>
                <a:lnTo>
                  <a:pt x="107442" y="214883"/>
                </a:lnTo>
                <a:lnTo>
                  <a:pt x="0" y="214883"/>
                </a:lnTo>
                <a:lnTo>
                  <a:pt x="214883" y="0"/>
                </a:lnTo>
                <a:lnTo>
                  <a:pt x="429768" y="214883"/>
                </a:lnTo>
                <a:lnTo>
                  <a:pt x="322325" y="214883"/>
                </a:lnTo>
                <a:lnTo>
                  <a:pt x="322325" y="605027"/>
                </a:lnTo>
                <a:lnTo>
                  <a:pt x="107442" y="605027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039" y="3516439"/>
            <a:ext cx="8493919" cy="848374"/>
          </a:xfrm>
          <a:prstGeom prst="rect">
            <a:avLst/>
          </a:prstGeom>
          <a:solidFill>
            <a:srgbClr val="FFFFFF"/>
          </a:solidFill>
          <a:ln w="19811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67628" defTabSz="685800">
              <a:spcBef>
                <a:spcPts val="180"/>
              </a:spcBef>
            </a:pP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Review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each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document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make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selection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“DD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93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Reviewed”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drop-down</a:t>
            </a:r>
            <a:r>
              <a:rPr sz="1350" spc="1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menu.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5"/>
              </a:spcBef>
            </a:pPr>
            <a:endParaRPr sz="1313">
              <a:solidFill>
                <a:prstClr val="black"/>
              </a:solidFill>
              <a:latin typeface="Calibri"/>
              <a:cs typeface="Calibri"/>
            </a:endParaRPr>
          </a:p>
          <a:p>
            <a:pPr marL="67628" marR="360044" defTabSz="685800">
              <a:spcBef>
                <a:spcPts val="4"/>
              </a:spcBef>
            </a:pP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necessary,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provide comments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record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manager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“Soldier Comments” section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(e.g. </a:t>
            </a:r>
            <a:r>
              <a:rPr sz="1350" spc="-19" dirty="0">
                <a:solidFill>
                  <a:prstClr val="black"/>
                </a:solidFill>
                <a:latin typeface="Calibri"/>
                <a:cs typeface="Calibri"/>
              </a:rPr>
              <a:t>AWD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DOC, effective 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2021-01-22, is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misfiled).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31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33271"/>
            <a:ext cx="9143999" cy="488403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6382" y="1936242"/>
            <a:ext cx="779621" cy="156686"/>
          </a:xfrm>
          <a:custGeom>
            <a:avLst/>
            <a:gdLst/>
            <a:ahLst/>
            <a:cxnLst/>
            <a:rect l="l" t="t" r="r" b="b"/>
            <a:pathLst>
              <a:path w="1039495" h="208914">
                <a:moveTo>
                  <a:pt x="0" y="208787"/>
                </a:moveTo>
                <a:lnTo>
                  <a:pt x="1039368" y="208787"/>
                </a:lnTo>
                <a:lnTo>
                  <a:pt x="1039368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6382" y="1936242"/>
            <a:ext cx="779621" cy="156686"/>
          </a:xfrm>
          <a:custGeom>
            <a:avLst/>
            <a:gdLst/>
            <a:ahLst/>
            <a:cxnLst/>
            <a:rect l="l" t="t" r="r" b="b"/>
            <a:pathLst>
              <a:path w="1039495" h="208914">
                <a:moveTo>
                  <a:pt x="0" y="208787"/>
                </a:moveTo>
                <a:lnTo>
                  <a:pt x="1039368" y="208787"/>
                </a:lnTo>
                <a:lnTo>
                  <a:pt x="1039368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509" y="1714500"/>
            <a:ext cx="778669" cy="50483"/>
          </a:xfrm>
          <a:custGeom>
            <a:avLst/>
            <a:gdLst/>
            <a:ahLst/>
            <a:cxnLst/>
            <a:rect l="l" t="t" r="r" b="b"/>
            <a:pathLst>
              <a:path w="1038225" h="67309">
                <a:moveTo>
                  <a:pt x="0" y="67055"/>
                </a:moveTo>
                <a:lnTo>
                  <a:pt x="1037844" y="67055"/>
                </a:lnTo>
                <a:lnTo>
                  <a:pt x="1037844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4450" y="1778508"/>
            <a:ext cx="450533" cy="57150"/>
          </a:xfrm>
          <a:custGeom>
            <a:avLst/>
            <a:gdLst/>
            <a:ahLst/>
            <a:cxnLst/>
            <a:rect l="l" t="t" r="r" b="b"/>
            <a:pathLst>
              <a:path w="600710" h="76200">
                <a:moveTo>
                  <a:pt x="0" y="76200"/>
                </a:moveTo>
                <a:lnTo>
                  <a:pt x="600456" y="76200"/>
                </a:lnTo>
                <a:lnTo>
                  <a:pt x="60045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031" y="1566481"/>
            <a:ext cx="6886575" cy="3693319"/>
          </a:xfrm>
          <a:custGeom>
            <a:avLst/>
            <a:gdLst/>
            <a:ahLst/>
            <a:cxnLst/>
            <a:rect l="l" t="t" r="r" b="b"/>
            <a:pathLst>
              <a:path w="9182100" h="4924425">
                <a:moveTo>
                  <a:pt x="0" y="4924044"/>
                </a:moveTo>
                <a:lnTo>
                  <a:pt x="9182100" y="4924044"/>
                </a:lnTo>
                <a:lnTo>
                  <a:pt x="9182100" y="0"/>
                </a:lnTo>
                <a:lnTo>
                  <a:pt x="0" y="0"/>
                </a:lnTo>
                <a:lnTo>
                  <a:pt x="0" y="4924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4031" y="1566481"/>
            <a:ext cx="6886575" cy="3693319"/>
          </a:xfrm>
          <a:custGeom>
            <a:avLst/>
            <a:gdLst/>
            <a:ahLst/>
            <a:cxnLst/>
            <a:rect l="l" t="t" r="r" b="b"/>
            <a:pathLst>
              <a:path w="9182100" h="4924425">
                <a:moveTo>
                  <a:pt x="0" y="4924044"/>
                </a:moveTo>
                <a:lnTo>
                  <a:pt x="9182100" y="4924044"/>
                </a:lnTo>
                <a:lnTo>
                  <a:pt x="9182100" y="0"/>
                </a:lnTo>
                <a:lnTo>
                  <a:pt x="0" y="0"/>
                </a:lnTo>
                <a:lnTo>
                  <a:pt x="0" y="492404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582" y="1577683"/>
            <a:ext cx="3210401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defTabSz="685800">
              <a:spcBef>
                <a:spcPts val="79"/>
              </a:spcBef>
            </a:pP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POC in S1 </a:t>
            </a:r>
            <a:r>
              <a:rPr sz="1500" spc="-11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verify your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15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SRB/ORB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581" y="2035303"/>
            <a:ext cx="1692593" cy="116426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defTabSz="685800">
              <a:spcBef>
                <a:spcPts val="79"/>
              </a:spcBef>
            </a:pPr>
            <a:r>
              <a:rPr sz="1500" b="1" dirty="0">
                <a:solidFill>
                  <a:prstClr val="black"/>
                </a:solidFill>
                <a:latin typeface="Calibri"/>
                <a:cs typeface="Calibri"/>
              </a:rPr>
              <a:t>NAME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  <a:p>
            <a:pPr marR="3810" defTabSz="685800"/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Ms. </a:t>
            </a: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Himes, Nicole  SGT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Salsedo, </a:t>
            </a: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Whitney  PFC Friedel, Elizabeth  PFC Preece,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Gage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9248" y="2035303"/>
            <a:ext cx="3140393" cy="116426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defTabSz="685800">
              <a:spcBef>
                <a:spcPts val="79"/>
              </a:spcBef>
            </a:pPr>
            <a:r>
              <a:rPr sz="1500" b="1" dirty="0">
                <a:solidFill>
                  <a:prstClr val="black"/>
                </a:solidFill>
                <a:latin typeface="Calibri"/>
                <a:cs typeface="Calibri"/>
              </a:rPr>
              <a:t>EMAIL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  <a:p>
            <a:pPr marR="3810" defTabSz="685800"/>
            <a:r>
              <a:rPr sz="1500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nicole.a.himes.civ@mail.mil </a:t>
            </a:r>
            <a:r>
              <a:rPr sz="1500" spc="-4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00" u="heavy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whitney.m.salsedosanchez.mil@mail.mil </a:t>
            </a:r>
            <a:r>
              <a:rPr sz="1500" spc="-8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00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elizabeth.m.friedel2.mil@mail.mil </a:t>
            </a:r>
            <a:r>
              <a:rPr sz="1500" spc="-4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00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gage.j.preece.mil@mail.mil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582" y="3864579"/>
            <a:ext cx="6741319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defTabSz="685800">
              <a:spcBef>
                <a:spcPts val="75"/>
              </a:spcBef>
            </a:pPr>
            <a:r>
              <a:rPr sz="1500" b="1" i="1" spc="-41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will </a:t>
            </a:r>
            <a:r>
              <a:rPr sz="1500" b="1" i="1" spc="-11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1500" b="1" i="1" dirty="0">
                <a:solidFill>
                  <a:prstClr val="black"/>
                </a:solidFill>
                <a:latin typeface="Calibri"/>
                <a:cs typeface="Calibri"/>
              </a:rPr>
              <a:t>be able </a:t>
            </a:r>
            <a:r>
              <a:rPr sz="1500" b="1" i="1" spc="-11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sign your </a:t>
            </a:r>
            <a:r>
              <a:rPr sz="1500" b="1" i="1" spc="-8" dirty="0">
                <a:solidFill>
                  <a:prstClr val="black"/>
                </a:solidFill>
                <a:latin typeface="Calibri"/>
                <a:cs typeface="Calibri"/>
              </a:rPr>
              <a:t>review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until your </a:t>
            </a:r>
            <a:r>
              <a:rPr sz="1500" b="1" i="1" spc="-8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1500" b="1" i="1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SRB/ORB have </a:t>
            </a:r>
            <a:r>
              <a:rPr sz="1500" b="1" i="1" dirty="0">
                <a:solidFill>
                  <a:prstClr val="black"/>
                </a:solidFill>
                <a:latin typeface="Calibri"/>
                <a:cs typeface="Calibri"/>
              </a:rPr>
              <a:t>been 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verified. Contact one of </a:t>
            </a:r>
            <a:r>
              <a:rPr sz="1500" b="1" i="1" dirty="0">
                <a:solidFill>
                  <a:prstClr val="black"/>
                </a:solidFill>
                <a:latin typeface="Calibri"/>
                <a:cs typeface="Calibri"/>
              </a:rPr>
              <a:t>the POCs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above, or your </a:t>
            </a:r>
            <a:r>
              <a:rPr sz="1500" b="1" i="1" spc="-11" dirty="0">
                <a:solidFill>
                  <a:prstClr val="black"/>
                </a:solidFill>
                <a:latin typeface="Calibri"/>
                <a:cs typeface="Calibri"/>
              </a:rPr>
              <a:t>company </a:t>
            </a:r>
            <a:r>
              <a:rPr sz="1500" b="1" i="1" dirty="0">
                <a:solidFill>
                  <a:prstClr val="black"/>
                </a:solidFill>
                <a:latin typeface="Calibri"/>
                <a:cs typeface="Calibri"/>
              </a:rPr>
              <a:t>POC,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when your documents  </a:t>
            </a:r>
            <a:r>
              <a:rPr sz="1500" b="1" i="1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ready </a:t>
            </a:r>
            <a:r>
              <a:rPr sz="1500" b="1" i="1" spc="-8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500" b="1" i="1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1500" b="1" i="1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b="1" i="1" spc="-4" dirty="0">
                <a:solidFill>
                  <a:prstClr val="black"/>
                </a:solidFill>
                <a:latin typeface="Calibri"/>
                <a:cs typeface="Calibri"/>
              </a:rPr>
              <a:t>verified.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3762" y="4258246"/>
            <a:ext cx="1564958" cy="650558"/>
          </a:xfrm>
          <a:custGeom>
            <a:avLst/>
            <a:gdLst/>
            <a:ahLst/>
            <a:cxnLst/>
            <a:rect l="l" t="t" r="r" b="b"/>
            <a:pathLst>
              <a:path w="2086609" h="867410">
                <a:moveTo>
                  <a:pt x="0" y="867156"/>
                </a:moveTo>
                <a:lnTo>
                  <a:pt x="2086355" y="867156"/>
                </a:lnTo>
                <a:lnTo>
                  <a:pt x="2086355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ln w="28956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276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6429"/>
            <a:ext cx="9143999" cy="44725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509" y="1467612"/>
            <a:ext cx="778669" cy="0"/>
          </a:xfrm>
          <a:custGeom>
            <a:avLst/>
            <a:gdLst/>
            <a:ahLst/>
            <a:cxnLst/>
            <a:rect l="l" t="t" r="r" b="b"/>
            <a:pathLst>
              <a:path w="1038225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67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509" y="1442465"/>
            <a:ext cx="778669" cy="50483"/>
          </a:xfrm>
          <a:custGeom>
            <a:avLst/>
            <a:gdLst/>
            <a:ahLst/>
            <a:cxnLst/>
            <a:rect l="l" t="t" r="r" b="b"/>
            <a:pathLst>
              <a:path w="1038225" h="67309">
                <a:moveTo>
                  <a:pt x="0" y="67055"/>
                </a:moveTo>
                <a:lnTo>
                  <a:pt x="1037844" y="67055"/>
                </a:lnTo>
                <a:lnTo>
                  <a:pt x="1037844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4450" y="1536191"/>
            <a:ext cx="450533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456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4450" y="1507616"/>
            <a:ext cx="450533" cy="57150"/>
          </a:xfrm>
          <a:custGeom>
            <a:avLst/>
            <a:gdLst/>
            <a:ahLst/>
            <a:cxnLst/>
            <a:rect l="l" t="t" r="r" b="b"/>
            <a:pathLst>
              <a:path w="600710" h="76200">
                <a:moveTo>
                  <a:pt x="0" y="76200"/>
                </a:moveTo>
                <a:lnTo>
                  <a:pt x="600456" y="76200"/>
                </a:lnTo>
                <a:lnTo>
                  <a:pt x="600456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9154" y="2658046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95249" y="0"/>
                </a:moveTo>
                <a:lnTo>
                  <a:pt x="0" y="95250"/>
                </a:lnTo>
                <a:lnTo>
                  <a:pt x="95249" y="190500"/>
                </a:lnTo>
                <a:lnTo>
                  <a:pt x="95249" y="142875"/>
                </a:lnTo>
                <a:lnTo>
                  <a:pt x="600456" y="142875"/>
                </a:lnTo>
                <a:lnTo>
                  <a:pt x="600456" y="47625"/>
                </a:lnTo>
                <a:lnTo>
                  <a:pt x="95249" y="47625"/>
                </a:lnTo>
                <a:lnTo>
                  <a:pt x="9524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9154" y="2658046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600456" y="142875"/>
                </a:moveTo>
                <a:lnTo>
                  <a:pt x="95249" y="142875"/>
                </a:lnTo>
                <a:lnTo>
                  <a:pt x="95249" y="190500"/>
                </a:lnTo>
                <a:lnTo>
                  <a:pt x="0" y="95250"/>
                </a:lnTo>
                <a:lnTo>
                  <a:pt x="95249" y="0"/>
                </a:lnTo>
                <a:lnTo>
                  <a:pt x="95249" y="47625"/>
                </a:lnTo>
                <a:lnTo>
                  <a:pt x="600456" y="47625"/>
                </a:lnTo>
                <a:lnTo>
                  <a:pt x="600456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6535" y="2039683"/>
            <a:ext cx="3118484" cy="646331"/>
          </a:xfrm>
          <a:prstGeom prst="rect">
            <a:avLst/>
          </a:prstGeom>
          <a:solidFill>
            <a:srgbClr val="FFFFFF"/>
          </a:solidFill>
          <a:ln w="19811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67628" marR="246698" defTabSz="685800">
              <a:spcBef>
                <a:spcPts val="180"/>
              </a:spcBef>
            </a:pP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Once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your LES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SRB/ORB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have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been  verified by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record </a:t>
            </a:r>
            <a:r>
              <a:rPr sz="1350" spc="-19" dirty="0">
                <a:solidFill>
                  <a:prstClr val="black"/>
                </a:solidFill>
                <a:latin typeface="Calibri"/>
                <a:cs typeface="Calibri"/>
              </a:rPr>
              <a:t>manager,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option  to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sign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your review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will</a:t>
            </a:r>
            <a:r>
              <a:rPr sz="135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populate.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39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09853"/>
            <a:ext cx="9123425" cy="456628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509" y="1460754"/>
            <a:ext cx="778669" cy="0"/>
          </a:xfrm>
          <a:custGeom>
            <a:avLst/>
            <a:gdLst/>
            <a:ahLst/>
            <a:cxnLst/>
            <a:rect l="l" t="t" r="r" b="b"/>
            <a:pathLst>
              <a:path w="1038225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67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509" y="1435608"/>
            <a:ext cx="778669" cy="50483"/>
          </a:xfrm>
          <a:custGeom>
            <a:avLst/>
            <a:gdLst/>
            <a:ahLst/>
            <a:cxnLst/>
            <a:rect l="l" t="t" r="r" b="b"/>
            <a:pathLst>
              <a:path w="1038225" h="67309">
                <a:moveTo>
                  <a:pt x="0" y="67055"/>
                </a:moveTo>
                <a:lnTo>
                  <a:pt x="1037844" y="67055"/>
                </a:lnTo>
                <a:lnTo>
                  <a:pt x="1037844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4450" y="1528763"/>
            <a:ext cx="450533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456" y="0"/>
                </a:lnTo>
              </a:path>
            </a:pathLst>
          </a:custGeom>
          <a:ln w="7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4450" y="1500758"/>
            <a:ext cx="450533" cy="56198"/>
          </a:xfrm>
          <a:custGeom>
            <a:avLst/>
            <a:gdLst/>
            <a:ahLst/>
            <a:cxnLst/>
            <a:rect l="l" t="t" r="r" b="b"/>
            <a:pathLst>
              <a:path w="600710" h="74930">
                <a:moveTo>
                  <a:pt x="0" y="74675"/>
                </a:moveTo>
                <a:lnTo>
                  <a:pt x="600456" y="74675"/>
                </a:lnTo>
                <a:lnTo>
                  <a:pt x="60045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5838" y="3787330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09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600455" y="142875"/>
                </a:lnTo>
                <a:lnTo>
                  <a:pt x="600455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5838" y="3787330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09" h="190500">
                <a:moveTo>
                  <a:pt x="600455" y="142875"/>
                </a:move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lnTo>
                  <a:pt x="95250" y="0"/>
                </a:lnTo>
                <a:lnTo>
                  <a:pt x="95250" y="47625"/>
                </a:lnTo>
                <a:lnTo>
                  <a:pt x="600455" y="47625"/>
                </a:lnTo>
                <a:lnTo>
                  <a:pt x="600455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0189" y="3516439"/>
            <a:ext cx="2600325" cy="1887120"/>
          </a:xfrm>
          <a:prstGeom prst="rect">
            <a:avLst/>
          </a:prstGeom>
          <a:solidFill>
            <a:srgbClr val="FFFFFF"/>
          </a:solidFill>
          <a:ln w="19811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68104" marR="92869" defTabSz="685800">
              <a:spcBef>
                <a:spcPts val="180"/>
              </a:spcBef>
            </a:pP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you have temporarily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missing 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documents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have provided 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them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to your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record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manager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for 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upload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iPERMS, select “NO”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and 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sign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135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23" dirty="0">
                <a:solidFill>
                  <a:prstClr val="black"/>
                </a:solidFill>
                <a:latin typeface="Calibri"/>
                <a:cs typeface="Calibri"/>
              </a:rPr>
              <a:t>review.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9"/>
              </a:spcBef>
            </a:pPr>
            <a:endParaRPr sz="1313">
              <a:solidFill>
                <a:prstClr val="black"/>
              </a:solidFill>
              <a:latin typeface="Calibri"/>
              <a:cs typeface="Calibri"/>
            </a:endParaRPr>
          </a:p>
          <a:p>
            <a:pPr marL="68104" marR="437198" defTabSz="685800"/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Normal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(non-board)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iPERMS  uploads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1350" spc="-19" dirty="0">
                <a:solidFill>
                  <a:prstClr val="black"/>
                </a:solidFill>
                <a:latin typeface="Calibri"/>
                <a:cs typeface="Calibri"/>
              </a:rPr>
              <a:t>take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between </a:t>
            </a:r>
            <a:r>
              <a:rPr sz="1350" spc="4" dirty="0">
                <a:solidFill>
                  <a:prstClr val="black"/>
                </a:solidFill>
                <a:latin typeface="Calibri"/>
                <a:cs typeface="Calibri"/>
              </a:rPr>
              <a:t>4-8 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weeks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batch</a:t>
            </a:r>
            <a:r>
              <a:rPr sz="135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completion.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725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28141"/>
            <a:ext cx="9143999" cy="44394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9984" y="4365117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9984" y="4365117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9984" y="4850892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9984" y="4850892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0866" y="4850892"/>
            <a:ext cx="1171575" cy="70961"/>
          </a:xfrm>
          <a:custGeom>
            <a:avLst/>
            <a:gdLst/>
            <a:ahLst/>
            <a:cxnLst/>
            <a:rect l="l" t="t" r="r" b="b"/>
            <a:pathLst>
              <a:path w="1562100" h="94614">
                <a:moveTo>
                  <a:pt x="0" y="94488"/>
                </a:moveTo>
                <a:lnTo>
                  <a:pt x="1562100" y="94488"/>
                </a:lnTo>
                <a:lnTo>
                  <a:pt x="1562100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50866" y="4850892"/>
            <a:ext cx="1171575" cy="70961"/>
          </a:xfrm>
          <a:custGeom>
            <a:avLst/>
            <a:gdLst/>
            <a:ahLst/>
            <a:cxnLst/>
            <a:rect l="l" t="t" r="r" b="b"/>
            <a:pathLst>
              <a:path w="1562100" h="94614">
                <a:moveTo>
                  <a:pt x="0" y="94488"/>
                </a:moveTo>
                <a:lnTo>
                  <a:pt x="1562100" y="94488"/>
                </a:lnTo>
                <a:lnTo>
                  <a:pt x="1562100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2085" y="1521904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39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598931" y="142875"/>
                </a:lnTo>
                <a:lnTo>
                  <a:pt x="598931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2085" y="1521904"/>
            <a:ext cx="449580" cy="142875"/>
          </a:xfrm>
          <a:custGeom>
            <a:avLst/>
            <a:gdLst/>
            <a:ahLst/>
            <a:cxnLst/>
            <a:rect l="l" t="t" r="r" b="b"/>
            <a:pathLst>
              <a:path w="599439" h="190500">
                <a:moveTo>
                  <a:pt x="598931" y="142875"/>
                </a:move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lnTo>
                  <a:pt x="95250" y="0"/>
                </a:lnTo>
                <a:lnTo>
                  <a:pt x="95250" y="47625"/>
                </a:lnTo>
                <a:lnTo>
                  <a:pt x="598931" y="47625"/>
                </a:lnTo>
                <a:lnTo>
                  <a:pt x="598931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51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9853"/>
            <a:ext cx="9143998" cy="43948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9984" y="4307967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9984" y="4307967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9984" y="4793742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9984" y="4793742"/>
            <a:ext cx="1036796" cy="70961"/>
          </a:xfrm>
          <a:custGeom>
            <a:avLst/>
            <a:gdLst/>
            <a:ahLst/>
            <a:cxnLst/>
            <a:rect l="l" t="t" r="r" b="b"/>
            <a:pathLst>
              <a:path w="1382395" h="94614">
                <a:moveTo>
                  <a:pt x="0" y="94488"/>
                </a:moveTo>
                <a:lnTo>
                  <a:pt x="1382268" y="94488"/>
                </a:lnTo>
                <a:lnTo>
                  <a:pt x="1382268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0866" y="4793742"/>
            <a:ext cx="1171575" cy="70961"/>
          </a:xfrm>
          <a:custGeom>
            <a:avLst/>
            <a:gdLst/>
            <a:ahLst/>
            <a:cxnLst/>
            <a:rect l="l" t="t" r="r" b="b"/>
            <a:pathLst>
              <a:path w="1562100" h="94614">
                <a:moveTo>
                  <a:pt x="0" y="94488"/>
                </a:moveTo>
                <a:lnTo>
                  <a:pt x="1562100" y="94488"/>
                </a:lnTo>
                <a:lnTo>
                  <a:pt x="1562100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50866" y="4793742"/>
            <a:ext cx="1171575" cy="70961"/>
          </a:xfrm>
          <a:custGeom>
            <a:avLst/>
            <a:gdLst/>
            <a:ahLst/>
            <a:cxnLst/>
            <a:rect l="l" t="t" r="r" b="b"/>
            <a:pathLst>
              <a:path w="1562100" h="94614">
                <a:moveTo>
                  <a:pt x="0" y="94488"/>
                </a:moveTo>
                <a:lnTo>
                  <a:pt x="1562100" y="94488"/>
                </a:lnTo>
                <a:lnTo>
                  <a:pt x="1562100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8171" y="1457897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600455" y="142875"/>
                </a:lnTo>
                <a:lnTo>
                  <a:pt x="600455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8171" y="1457897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600455" y="142875"/>
                </a:move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lnTo>
                  <a:pt x="95250" y="0"/>
                </a:lnTo>
                <a:lnTo>
                  <a:pt x="95250" y="47625"/>
                </a:lnTo>
                <a:lnTo>
                  <a:pt x="600455" y="47625"/>
                </a:lnTo>
                <a:lnTo>
                  <a:pt x="600455" y="14287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27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801"/>
            <a:ext cx="7543800" cy="258445"/>
          </a:xfrm>
        </p:spPr>
        <p:txBody>
          <a:bodyPr>
            <a:noAutofit/>
          </a:bodyPr>
          <a:lstStyle/>
          <a:p>
            <a:r>
              <a:rPr lang="en-US" sz="3200" dirty="0"/>
              <a:t>MANDATORY TRAINING DELINQUENCY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50935"/>
              </p:ext>
            </p:extLst>
          </p:nvPr>
        </p:nvGraphicFramePr>
        <p:xfrm>
          <a:off x="152400" y="775880"/>
          <a:ext cx="8839200" cy="48133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690206569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val="3847456476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336735403"/>
                    </a:ext>
                  </a:extLst>
                </a:gridCol>
              </a:tblGrid>
              <a:tr h="31758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Location/website and class #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90531"/>
                  </a:ext>
                </a:extLst>
              </a:tr>
              <a:tr h="1573536"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b="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SHARP Face to Face</a:t>
                      </a:r>
                    </a:p>
                    <a:p>
                      <a:endParaRPr lang="en-US" sz="800" b="0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SSG </a:t>
                      </a:r>
                      <a:r>
                        <a:rPr lang="en-US" sz="800" b="0" u="non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Ghant</a:t>
                      </a:r>
                      <a:r>
                        <a:rPr lang="en-US" sz="8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800" b="0" u="non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Aarynne</a:t>
                      </a:r>
                      <a:endParaRPr lang="en-US" sz="800" b="0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SHARP/SAPR Victim Advocate</a:t>
                      </a:r>
                    </a:p>
                    <a:p>
                      <a:r>
                        <a:rPr lang="en-US" sz="8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Troop Command-WRNMMC</a:t>
                      </a:r>
                    </a:p>
                    <a:p>
                      <a:r>
                        <a:rPr lang="en-US" sz="800" b="0" u="non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Govt</a:t>
                      </a:r>
                      <a:r>
                        <a:rPr lang="en-US" sz="8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Cell: 240-274-1856 </a:t>
                      </a:r>
                    </a:p>
                    <a:p>
                      <a:r>
                        <a:rPr lang="en-US" sz="8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Office: 301-319-0262</a:t>
                      </a:r>
                    </a:p>
                    <a:p>
                      <a:r>
                        <a:rPr lang="en-US" sz="800" b="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aarynne.c.ghant.mil@mail.mil</a:t>
                      </a:r>
                      <a:endParaRPr lang="en-US" sz="800" b="0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800" b="0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sign up for training please email:</a:t>
                      </a:r>
                    </a:p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US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dha.bethesda.j-11.mbx.sharp@mail.mil</a:t>
                      </a: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 TEAMS,</a:t>
                      </a:r>
                      <a:r>
                        <a:rPr lang="en-US" sz="1000" b="0" u="sng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DATES AND TIMES:</a:t>
                      </a:r>
                    </a:p>
                    <a:p>
                      <a:endParaRPr lang="en-US" sz="200" b="0" u="sng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of 01 OCTOBER 2021 SHARP training is now broken up into 5 modules. Each module is about an hour in length.</a:t>
                      </a:r>
                    </a:p>
                    <a:p>
                      <a:r>
                        <a:rPr lang="en-US" sz="800" b="1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Below are the next Complete Trainings Face to Face dates:</a:t>
                      </a:r>
                    </a:p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-11 Feb 22 in Memorial auditorium at 0900 to 1500</a:t>
                      </a:r>
                    </a:p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-25 Feb 22 Memorial auditorium at 0900 to 1500</a:t>
                      </a:r>
                    </a:p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-11 Mar 22 Memorial auditorium at 0900 to 1500</a:t>
                      </a:r>
                    </a:p>
                    <a:p>
                      <a:r>
                        <a:rPr lang="en-US" sz="800" b="1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Below are the Virtual Telephonic training dates( 1-2 modules at a time):</a:t>
                      </a:r>
                    </a:p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 Jan 22 0600/1900 Module 4</a:t>
                      </a:r>
                      <a:endParaRPr lang="en-US" sz="800" b="1" i="1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300" b="0" u="none" kern="12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b="0" u="sng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WEBSITE:</a:t>
                      </a:r>
                    </a:p>
                    <a:p>
                      <a:r>
                        <a:rPr lang="en-US" sz="8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https://www.wrnmmc.intranet.capmed.mil/USArmyTroopCommand/sharp/SitePages/Home.aspx</a:t>
                      </a:r>
                      <a:endParaRPr lang="en-US" sz="800" b="0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8863"/>
                  </a:ext>
                </a:extLst>
              </a:tr>
              <a:tr h="952027"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</a:t>
                      </a:r>
                    </a:p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SFC Slaughter, Milika</a:t>
                      </a:r>
                    </a:p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Tel: (301)295-2269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Virtual EO Training Provided by Region EOA: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1st Tuesday of the month at 1000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1st Thursday of the month at 1200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3rd Tuesday of the month at 2000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3rd Thursday of the month at 1200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Virtual link: 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https://conference.apps.mil/webconf/pyongkuxwsezvxtoktegnwi998uvyc04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Dial In Number: 410-874-6300 or DSN: 312-874-6300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</a:t>
                      </a:r>
                      <a:r>
                        <a:rPr lang="en-US" sz="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PIN: 230565893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0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EO Face-to-Face training (reserved through HEAT) occurs on the 1st and 3rd Friday of every month at 0800 in Memorial Auditorium.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49648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LEVEL 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https:/jkodirect.jten.mil/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No. JS-US007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22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EPRC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(Every 3 years only)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https:/jkodirect.jten.mil/</a:t>
                      </a: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Course No. DMRTI –US001, -US011, -US017,</a:t>
                      </a:r>
                    </a:p>
                    <a:p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-US018</a:t>
                      </a:r>
                    </a:p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*Select course that best fits your occupation.</a:t>
                      </a:r>
                      <a:endParaRPr lang="en-US" sz="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980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HIPAA</a:t>
                      </a:r>
                      <a:endParaRPr lang="en-US" sz="10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https:/jkodirect.jten.mil/</a:t>
                      </a:r>
                    </a:p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No. DHA –US001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9949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14831"/>
              </p:ext>
            </p:extLst>
          </p:nvPr>
        </p:nvGraphicFramePr>
        <p:xfrm>
          <a:off x="140677" y="5589264"/>
          <a:ext cx="883333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446">
                  <a:extLst>
                    <a:ext uri="{9D8B030D-6E8A-4147-A177-3AD203B41FA5}">
                      <a16:colId xmlns:a16="http://schemas.microsoft.com/office/drawing/2014/main" val="3476604918"/>
                    </a:ext>
                  </a:extLst>
                </a:gridCol>
                <a:gridCol w="2944446">
                  <a:extLst>
                    <a:ext uri="{9D8B030D-6E8A-4147-A177-3AD203B41FA5}">
                      <a16:colId xmlns:a16="http://schemas.microsoft.com/office/drawing/2014/main" val="386493370"/>
                    </a:ext>
                  </a:extLst>
                </a:gridCol>
                <a:gridCol w="2944446">
                  <a:extLst>
                    <a:ext uri="{9D8B030D-6E8A-4147-A177-3AD203B41FA5}">
                      <a16:colId xmlns:a16="http://schemas.microsoft.com/office/drawing/2014/main" val="1341310936"/>
                    </a:ext>
                  </a:extLst>
                </a:gridCol>
              </a:tblGrid>
              <a:tr h="29656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</a:t>
                      </a:r>
                      <a:r>
                        <a:rPr lang="en-US" baseline="0" dirty="0"/>
                        <a:t> To Green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61132"/>
                  </a:ext>
                </a:extLst>
              </a:tr>
              <a:tr h="61783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Narrow" panose="020B0606020202030204" pitchFamily="34" charset="0"/>
                        </a:rPr>
                        <a:t>Phase II Students:</a:t>
                      </a:r>
                    </a:p>
                    <a:p>
                      <a:pPr algn="ctr"/>
                      <a:r>
                        <a:rPr lang="en-US" sz="1600" b="1" i="1" u="none" dirty="0">
                          <a:latin typeface="Arial Narrow" panose="020B0606020202030204" pitchFamily="34" charset="0"/>
                        </a:rPr>
                        <a:t>Submit certificates</a:t>
                      </a:r>
                      <a:r>
                        <a:rPr lang="en-US" sz="1600" b="1" i="1" u="none" baseline="0" dirty="0">
                          <a:latin typeface="Arial Narrow" panose="020B0606020202030204" pitchFamily="34" charset="0"/>
                        </a:rPr>
                        <a:t> to your Instructor</a:t>
                      </a:r>
                      <a:endParaRPr lang="en-US" sz="1600" b="1" i="1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Narrow" panose="020B0606020202030204" pitchFamily="34" charset="0"/>
                        </a:rPr>
                        <a:t>Interns/Residents:</a:t>
                      </a:r>
                    </a:p>
                    <a:p>
                      <a:pPr algn="ctr"/>
                      <a:r>
                        <a:rPr lang="en-US" sz="1100" b="1" baseline="0" dirty="0">
                          <a:latin typeface="Arial Narrow" panose="020B0606020202030204" pitchFamily="34" charset="0"/>
                        </a:rPr>
                        <a:t>Submit to SFC Harden </a:t>
                      </a:r>
                      <a:r>
                        <a:rPr lang="en-US" sz="1100" b="1" i="1" u="sng" baseline="0" dirty="0">
                          <a:latin typeface="Arial Narrow" panose="020B0606020202030204" pitchFamily="34" charset="0"/>
                        </a:rPr>
                        <a:t>(CC SSG CRUZ!)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100" baseline="0" dirty="0">
                          <a:latin typeface="Arial Narrow" panose="020B0606020202030204" pitchFamily="34" charset="0"/>
                          <a:hlinkClick r:id="rId7"/>
                        </a:rPr>
                        <a:t>Vanessa.d.harden.mil@mail.mil</a:t>
                      </a:r>
                      <a:r>
                        <a:rPr lang="en-US" sz="1100" baseline="0" dirty="0">
                          <a:latin typeface="Arial Narrow" panose="020B0606020202030204" pitchFamily="34" charset="0"/>
                        </a:rPr>
                        <a:t> / CC:</a:t>
                      </a:r>
                      <a:r>
                        <a:rPr lang="en-US" sz="1100" baseline="0" dirty="0">
                          <a:latin typeface="Arial Narrow" panose="020B0606020202030204" pitchFamily="34" charset="0"/>
                          <a:hlinkClick r:id="rId8"/>
                        </a:rPr>
                        <a:t>michael.a.cruz54.mil@mail.mil</a:t>
                      </a:r>
                      <a:r>
                        <a:rPr lang="en-US" sz="1100" baseline="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Narrow" panose="020B0606020202030204" pitchFamily="34" charset="0"/>
                        </a:rPr>
                        <a:t>Everyone</a:t>
                      </a:r>
                      <a:r>
                        <a:rPr lang="en-US" sz="1100" b="1" baseline="0" dirty="0">
                          <a:latin typeface="Arial Narrow" panose="020B0606020202030204" pitchFamily="34" charset="0"/>
                        </a:rPr>
                        <a:t> Else:</a:t>
                      </a:r>
                    </a:p>
                    <a:p>
                      <a:pPr algn="ctr"/>
                      <a:r>
                        <a:rPr lang="en-US" sz="1600" b="1" i="1" baseline="0" dirty="0">
                          <a:latin typeface="Arial Narrow" panose="020B0606020202030204" pitchFamily="34" charset="0"/>
                        </a:rPr>
                        <a:t>Submit to your Department’s DTMS writer</a:t>
                      </a:r>
                      <a:endParaRPr lang="en-US" sz="16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71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620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6131"/>
            <a:ext cx="9143999" cy="45228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6559" y="4343401"/>
            <a:ext cx="1035844" cy="70961"/>
          </a:xfrm>
          <a:custGeom>
            <a:avLst/>
            <a:gdLst/>
            <a:ahLst/>
            <a:cxnLst/>
            <a:rect l="l" t="t" r="r" b="b"/>
            <a:pathLst>
              <a:path w="1381125" h="94614">
                <a:moveTo>
                  <a:pt x="0" y="94487"/>
                </a:moveTo>
                <a:lnTo>
                  <a:pt x="1380743" y="94487"/>
                </a:lnTo>
                <a:lnTo>
                  <a:pt x="1380743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6559" y="4343401"/>
            <a:ext cx="1035844" cy="70961"/>
          </a:xfrm>
          <a:custGeom>
            <a:avLst/>
            <a:gdLst/>
            <a:ahLst/>
            <a:cxnLst/>
            <a:rect l="l" t="t" r="r" b="b"/>
            <a:pathLst>
              <a:path w="1381125" h="94614">
                <a:moveTo>
                  <a:pt x="0" y="94487"/>
                </a:moveTo>
                <a:lnTo>
                  <a:pt x="1380743" y="94487"/>
                </a:lnTo>
                <a:lnTo>
                  <a:pt x="1380743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6559" y="4829176"/>
            <a:ext cx="1035844" cy="70961"/>
          </a:xfrm>
          <a:custGeom>
            <a:avLst/>
            <a:gdLst/>
            <a:ahLst/>
            <a:cxnLst/>
            <a:rect l="l" t="t" r="r" b="b"/>
            <a:pathLst>
              <a:path w="1381125" h="94614">
                <a:moveTo>
                  <a:pt x="0" y="94487"/>
                </a:moveTo>
                <a:lnTo>
                  <a:pt x="1380743" y="94487"/>
                </a:lnTo>
                <a:lnTo>
                  <a:pt x="1380743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86559" y="4829176"/>
            <a:ext cx="1035844" cy="70961"/>
          </a:xfrm>
          <a:custGeom>
            <a:avLst/>
            <a:gdLst/>
            <a:ahLst/>
            <a:cxnLst/>
            <a:rect l="l" t="t" r="r" b="b"/>
            <a:pathLst>
              <a:path w="1381125" h="94614">
                <a:moveTo>
                  <a:pt x="0" y="94487"/>
                </a:moveTo>
                <a:lnTo>
                  <a:pt x="1380743" y="94487"/>
                </a:lnTo>
                <a:lnTo>
                  <a:pt x="1380743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8308" y="4829176"/>
            <a:ext cx="1171575" cy="70961"/>
          </a:xfrm>
          <a:custGeom>
            <a:avLst/>
            <a:gdLst/>
            <a:ahLst/>
            <a:cxnLst/>
            <a:rect l="l" t="t" r="r" b="b"/>
            <a:pathLst>
              <a:path w="1562100" h="94614">
                <a:moveTo>
                  <a:pt x="0" y="94487"/>
                </a:moveTo>
                <a:lnTo>
                  <a:pt x="1562099" y="94487"/>
                </a:lnTo>
                <a:lnTo>
                  <a:pt x="1562099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8308" y="4829176"/>
            <a:ext cx="1171575" cy="70961"/>
          </a:xfrm>
          <a:custGeom>
            <a:avLst/>
            <a:gdLst/>
            <a:ahLst/>
            <a:cxnLst/>
            <a:rect l="l" t="t" r="r" b="b"/>
            <a:pathLst>
              <a:path w="1562100" h="94614">
                <a:moveTo>
                  <a:pt x="0" y="94487"/>
                </a:moveTo>
                <a:lnTo>
                  <a:pt x="1562099" y="94487"/>
                </a:lnTo>
                <a:lnTo>
                  <a:pt x="1562099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7829" y="3473005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505206" y="0"/>
                </a:moveTo>
                <a:lnTo>
                  <a:pt x="505206" y="47625"/>
                </a:lnTo>
                <a:lnTo>
                  <a:pt x="0" y="47625"/>
                </a:lnTo>
                <a:lnTo>
                  <a:pt x="0" y="142875"/>
                </a:lnTo>
                <a:lnTo>
                  <a:pt x="505206" y="142875"/>
                </a:lnTo>
                <a:lnTo>
                  <a:pt x="505206" y="190500"/>
                </a:lnTo>
                <a:lnTo>
                  <a:pt x="600456" y="95250"/>
                </a:lnTo>
                <a:lnTo>
                  <a:pt x="50520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7829" y="3473005"/>
            <a:ext cx="450533" cy="142875"/>
          </a:xfrm>
          <a:custGeom>
            <a:avLst/>
            <a:gdLst/>
            <a:ahLst/>
            <a:cxnLst/>
            <a:rect l="l" t="t" r="r" b="b"/>
            <a:pathLst>
              <a:path w="600710" h="190500">
                <a:moveTo>
                  <a:pt x="0" y="47625"/>
                </a:moveTo>
                <a:lnTo>
                  <a:pt x="505206" y="47625"/>
                </a:lnTo>
                <a:lnTo>
                  <a:pt x="505206" y="0"/>
                </a:lnTo>
                <a:lnTo>
                  <a:pt x="600456" y="95250"/>
                </a:lnTo>
                <a:lnTo>
                  <a:pt x="505206" y="190500"/>
                </a:lnTo>
                <a:lnTo>
                  <a:pt x="505206" y="142875"/>
                </a:lnTo>
                <a:lnTo>
                  <a:pt x="0" y="142875"/>
                </a:lnTo>
                <a:lnTo>
                  <a:pt x="0" y="47625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747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6429"/>
            <a:ext cx="9143999" cy="45411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509" y="1432179"/>
            <a:ext cx="778669" cy="0"/>
          </a:xfrm>
          <a:custGeom>
            <a:avLst/>
            <a:gdLst/>
            <a:ahLst/>
            <a:cxnLst/>
            <a:rect l="l" t="t" r="r" b="b"/>
            <a:pathLst>
              <a:path w="1038225">
                <a:moveTo>
                  <a:pt x="0" y="0"/>
                </a:moveTo>
                <a:lnTo>
                  <a:pt x="1037844" y="0"/>
                </a:lnTo>
              </a:path>
            </a:pathLst>
          </a:custGeom>
          <a:ln w="67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509" y="1407033"/>
            <a:ext cx="778669" cy="50483"/>
          </a:xfrm>
          <a:custGeom>
            <a:avLst/>
            <a:gdLst/>
            <a:ahLst/>
            <a:cxnLst/>
            <a:rect l="l" t="t" r="r" b="b"/>
            <a:pathLst>
              <a:path w="1038225" h="67309">
                <a:moveTo>
                  <a:pt x="0" y="67055"/>
                </a:moveTo>
                <a:lnTo>
                  <a:pt x="1037844" y="67055"/>
                </a:lnTo>
                <a:lnTo>
                  <a:pt x="1037844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4450" y="1500188"/>
            <a:ext cx="450533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456" y="0"/>
                </a:lnTo>
              </a:path>
            </a:pathLst>
          </a:custGeom>
          <a:ln w="746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4450" y="1472183"/>
            <a:ext cx="450533" cy="56198"/>
          </a:xfrm>
          <a:custGeom>
            <a:avLst/>
            <a:gdLst/>
            <a:ahLst/>
            <a:cxnLst/>
            <a:rect l="l" t="t" r="r" b="b"/>
            <a:pathLst>
              <a:path w="600710" h="74930">
                <a:moveTo>
                  <a:pt x="0" y="74675"/>
                </a:moveTo>
                <a:lnTo>
                  <a:pt x="600456" y="74675"/>
                </a:lnTo>
                <a:lnTo>
                  <a:pt x="60045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746" y="1943671"/>
            <a:ext cx="3714750" cy="1415415"/>
          </a:xfrm>
          <a:custGeom>
            <a:avLst/>
            <a:gdLst/>
            <a:ahLst/>
            <a:cxnLst/>
            <a:rect l="l" t="t" r="r" b="b"/>
            <a:pathLst>
              <a:path w="4953000" h="1887220">
                <a:moveTo>
                  <a:pt x="0" y="1886712"/>
                </a:moveTo>
                <a:lnTo>
                  <a:pt x="4953000" y="1886712"/>
                </a:lnTo>
                <a:lnTo>
                  <a:pt x="4953000" y="0"/>
                </a:lnTo>
                <a:lnTo>
                  <a:pt x="0" y="0"/>
                </a:lnTo>
                <a:lnTo>
                  <a:pt x="0" y="1886712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9938" y="2479738"/>
            <a:ext cx="721519" cy="342900"/>
          </a:xfrm>
          <a:custGeom>
            <a:avLst/>
            <a:gdLst/>
            <a:ahLst/>
            <a:cxnLst/>
            <a:rect l="l" t="t" r="r" b="b"/>
            <a:pathLst>
              <a:path w="962025" h="457200">
                <a:moveTo>
                  <a:pt x="228600" y="0"/>
                </a:moveTo>
                <a:lnTo>
                  <a:pt x="0" y="228600"/>
                </a:lnTo>
                <a:lnTo>
                  <a:pt x="228600" y="457200"/>
                </a:lnTo>
                <a:lnTo>
                  <a:pt x="228600" y="342900"/>
                </a:lnTo>
                <a:lnTo>
                  <a:pt x="961644" y="342900"/>
                </a:lnTo>
                <a:lnTo>
                  <a:pt x="961644" y="114300"/>
                </a:lnTo>
                <a:lnTo>
                  <a:pt x="2286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9938" y="2479738"/>
            <a:ext cx="721519" cy="342900"/>
          </a:xfrm>
          <a:custGeom>
            <a:avLst/>
            <a:gdLst/>
            <a:ahLst/>
            <a:cxnLst/>
            <a:rect l="l" t="t" r="r" b="b"/>
            <a:pathLst>
              <a:path w="962025" h="457200">
                <a:moveTo>
                  <a:pt x="961644" y="342900"/>
                </a:moveTo>
                <a:lnTo>
                  <a:pt x="228600" y="342900"/>
                </a:lnTo>
                <a:lnTo>
                  <a:pt x="228600" y="457200"/>
                </a:lnTo>
                <a:lnTo>
                  <a:pt x="0" y="228600"/>
                </a:lnTo>
                <a:lnTo>
                  <a:pt x="228600" y="0"/>
                </a:lnTo>
                <a:lnTo>
                  <a:pt x="228600" y="114300"/>
                </a:lnTo>
                <a:lnTo>
                  <a:pt x="961644" y="114300"/>
                </a:lnTo>
                <a:lnTo>
                  <a:pt x="961644" y="342900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8614" y="1943671"/>
            <a:ext cx="3121819" cy="1678890"/>
          </a:xfrm>
          <a:prstGeom prst="rect">
            <a:avLst/>
          </a:prstGeom>
          <a:solidFill>
            <a:srgbClr val="FFFFFF"/>
          </a:solidFill>
          <a:ln w="19811">
            <a:solidFill>
              <a:srgbClr val="000000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68104" marR="202406" algn="just" defTabSz="685800">
              <a:spcBef>
                <a:spcPts val="176"/>
              </a:spcBef>
            </a:pP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Once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your signature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accepted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you 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receive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this message,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portion of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the 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review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135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complete.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19"/>
              </a:spcBef>
            </a:pPr>
            <a:endParaRPr sz="1313">
              <a:solidFill>
                <a:prstClr val="black"/>
              </a:solidFill>
              <a:latin typeface="Calibri"/>
              <a:cs typeface="Calibri"/>
            </a:endParaRPr>
          </a:p>
          <a:p>
            <a:pPr marL="68104" marR="273368" defTabSz="685800"/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record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manager will be notified (via  automatic email) that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your review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has  been signed and will close out 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the 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remainder of </a:t>
            </a:r>
            <a:r>
              <a:rPr sz="1350" spc="-8" dirty="0">
                <a:solidFill>
                  <a:prstClr val="black"/>
                </a:solidFill>
                <a:latin typeface="Calibri"/>
                <a:cs typeface="Calibri"/>
              </a:rPr>
              <a:t>your</a:t>
            </a:r>
            <a:r>
              <a:rPr sz="135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23" dirty="0">
                <a:solidFill>
                  <a:prstClr val="black"/>
                </a:solidFill>
                <a:latin typeface="Calibri"/>
                <a:cs typeface="Calibri"/>
              </a:rPr>
              <a:t>review.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88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684214"/>
              </p:ext>
            </p:extLst>
          </p:nvPr>
        </p:nvGraphicFramePr>
        <p:xfrm>
          <a:off x="152400" y="818097"/>
          <a:ext cx="8915400" cy="59815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690206569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84745647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97417151"/>
                    </a:ext>
                  </a:extLst>
                </a:gridCol>
              </a:tblGrid>
              <a:tr h="2740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Location/website and class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Green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90531"/>
                  </a:ext>
                </a:extLst>
              </a:tr>
              <a:tr h="609315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https://milconnect.dmdc.osd.mil/milconnect</a:t>
                      </a:r>
                      <a:endParaRPr lang="en-US" sz="1100" b="0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100" b="0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Save Certificate. MEDPROS will update automatically.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8863"/>
                  </a:ext>
                </a:extLst>
              </a:tr>
              <a:tr h="740061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https://www.lms.army.mil/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(Army OPSEC Level</a:t>
                      </a:r>
                      <a:r>
                        <a:rPr lang="en-US" sz="1100" u="non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1)</a:t>
                      </a:r>
                      <a:endParaRPr lang="en-US" sz="1100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900" b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r>
                        <a:rPr lang="en-US" sz="11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https:/jkodirect.jten.mil/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(Joint Staff Operations Security)</a:t>
                      </a:r>
                      <a:endParaRPr lang="en-US" sz="1100" b="0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600" b="0" u="non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en-US" sz="12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 STUDENTS:</a:t>
                      </a:r>
                    </a:p>
                    <a:p>
                      <a:r>
                        <a:rPr lang="en-US" sz="12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</a:t>
                      </a:r>
                      <a:r>
                        <a:rPr lang="en-US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Certificates to Instructor</a:t>
                      </a:r>
                    </a:p>
                    <a:p>
                      <a:endParaRPr lang="en-US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INTERNS / RESIDENTS:</a:t>
                      </a:r>
                    </a:p>
                    <a:p>
                      <a:r>
                        <a:rPr lang="en-US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certificates to SFC Harden</a:t>
                      </a:r>
                    </a:p>
                    <a:p>
                      <a:r>
                        <a:rPr lang="en-US" sz="1200" baseline="0" dirty="0">
                          <a:latin typeface="Arial Narrow" panose="020B0606020202030204" pitchFamily="34" charset="0"/>
                          <a:hlinkClick r:id="rId5"/>
                        </a:rPr>
                        <a:t>vanessa.d.harden.mil@mail.mil</a:t>
                      </a:r>
                      <a:endParaRPr lang="en-US" sz="1200" baseline="0" dirty="0">
                        <a:latin typeface="Arial Narrow" panose="020B0606020202030204" pitchFamily="34" charset="0"/>
                      </a:endParaRPr>
                    </a:p>
                    <a:p>
                      <a:endParaRPr lang="en-US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EVERYONE ELSE:</a:t>
                      </a:r>
                    </a:p>
                    <a:p>
                      <a:r>
                        <a:rPr lang="en-US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certificates to your Department’s DTMS writer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12567"/>
                  </a:ext>
                </a:extLst>
              </a:tr>
              <a:tr h="754110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https://www.lms.army.mil</a:t>
                      </a:r>
                      <a:endParaRPr lang="en-US" sz="1100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*It may take 24-48 hours for your class to load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53030"/>
                  </a:ext>
                </a:extLst>
              </a:tr>
              <a:tr h="726787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Security Program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https://www.lms.army.mil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*It may take 24-48 hours for your class to load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094647"/>
                  </a:ext>
                </a:extLst>
              </a:tr>
              <a:tr h="783405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Awareness Challenge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hlinkClick r:id="rId6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https://jkodirect.jten.mil/html/COI.xhtml?course_prefix=DOD&amp;course_number=-US1364-22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Course No. DOD –US1364-22</a:t>
                      </a:r>
                      <a:endParaRPr lang="en-US" sz="3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61230"/>
                  </a:ext>
                </a:extLst>
              </a:tr>
              <a:tr h="609315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Safety 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(E4 and Below)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(One time training)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https://www.lms.army.mil</a:t>
                      </a:r>
                      <a:endParaRPr lang="en-US" sz="1100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*It may take 24-48 hours for your class to load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3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043586"/>
                  </a:ext>
                </a:extLst>
              </a:tr>
              <a:tr h="783405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 Risk Management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 personnel)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(One time training)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training is completed on ALMS, but you must register in 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ATRRS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Go to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https://www.atrrs.army.mil/atrrscc/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, Search for Risk Management and register for the Risk Management Basic Course.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30348"/>
                  </a:ext>
                </a:extLst>
              </a:tr>
              <a:tr h="574257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Safety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(E5 and above) 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(One time training)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E5 and above need to complete: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https://safety.army.mil/TRAINING-COURSES/Online-Training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*Please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follow enrollment instructions listed on website</a:t>
                      </a: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39480"/>
                  </a:ext>
                </a:extLst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7588"/>
            <a:ext cx="7543800" cy="258445"/>
          </a:xfrm>
        </p:spPr>
        <p:txBody>
          <a:bodyPr>
            <a:noAutofit/>
          </a:bodyPr>
          <a:lstStyle/>
          <a:p>
            <a:r>
              <a:rPr lang="en-US" sz="3200" dirty="0"/>
              <a:t>MANDATORY TRAINING DELINQUENCY </a:t>
            </a:r>
          </a:p>
        </p:txBody>
      </p:sp>
    </p:spTree>
    <p:extLst>
      <p:ext uri="{BB962C8B-B14F-4D97-AF65-F5344CB8AC3E}">
        <p14:creationId xmlns:p14="http://schemas.microsoft.com/office/powerpoint/2010/main" val="326729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92345"/>
              </p:ext>
            </p:extLst>
          </p:nvPr>
        </p:nvGraphicFramePr>
        <p:xfrm>
          <a:off x="114300" y="814631"/>
          <a:ext cx="8915400" cy="18479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415415199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690206569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97417151"/>
                    </a:ext>
                  </a:extLst>
                </a:gridCol>
              </a:tblGrid>
              <a:tr h="354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Location/website and class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Green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90531"/>
                  </a:ext>
                </a:extLst>
              </a:tr>
              <a:tr h="704060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Readiness</a:t>
                      </a:r>
                    </a:p>
                    <a:p>
                      <a:pPr algn="ctr"/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(Replaced Suicide Prevention and ASAP training. Course TBD)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 Quarter 2 Dates (online via A365 Teams. Right Click&gt;Open Hyperlink)</a:t>
                      </a:r>
                    </a:p>
                    <a:p>
                      <a:pPr algn="l"/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22 FEB 2022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1330</a:t>
                      </a:r>
                    </a:p>
                    <a:p>
                      <a:pPr algn="l"/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22 MARCH 2022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1330</a:t>
                      </a:r>
                    </a:p>
                    <a:p>
                      <a:pPr algn="l"/>
                      <a:endParaRPr lang="en-US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0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coordinators can contact ASAP to schedule unit level training to accommodate alternate work schedules.</a:t>
                      </a:r>
                    </a:p>
                    <a:p>
                      <a:pPr algn="l"/>
                      <a:r>
                        <a:rPr lang="en-US" sz="10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 is the Army Substance Abuse Program: jillian.d.farrow.civ@army.mil(301) 400-1087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 STUDENTS: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Certificates/Roster to Instructor</a:t>
                      </a:r>
                    </a:p>
                    <a:p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INTERNS / RESIDENTS: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certificates/Roster to SFC Harden</a:t>
                      </a:r>
                    </a:p>
                    <a:p>
                      <a:r>
                        <a:rPr lang="en-US" sz="1000" baseline="0" dirty="0">
                          <a:latin typeface="Arial Narrow" panose="020B0606020202030204" pitchFamily="34" charset="0"/>
                          <a:hlinkClick r:id="rId4"/>
                        </a:rPr>
                        <a:t>vanessa.d.harden.mil@mail.mil</a:t>
                      </a:r>
                      <a:endParaRPr lang="en-US" sz="1000" baseline="0" dirty="0">
                        <a:latin typeface="Arial Narrow" panose="020B0606020202030204" pitchFamily="34" charset="0"/>
                      </a:endParaRPr>
                    </a:p>
                    <a:p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EVERYONE ELSE: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certificates to your Department’s DTMS writer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888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50937"/>
              </p:ext>
            </p:extLst>
          </p:nvPr>
        </p:nvGraphicFramePr>
        <p:xfrm>
          <a:off x="114300" y="2700197"/>
          <a:ext cx="8915400" cy="4157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605300202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487247315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014340652"/>
                    </a:ext>
                  </a:extLst>
                </a:gridCol>
              </a:tblGrid>
              <a:tr h="840655"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DD93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https://www.esd.whs.mil/Portals/54/Documents/DD/forms/dd/dd0093.pdf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DD93 must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completed in person/face to face at S1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form, schedule appointment with a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submit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to:</a:t>
                      </a: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Nicole A. Himes</a:t>
                      </a: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nicole.a.himes.civ@mail.mil</a:t>
                      </a: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Office: 301-319-2644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81230"/>
                  </a:ext>
                </a:extLst>
              </a:tr>
              <a:tr h="1108733"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Record Review (PRR)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https://iperms.hrc.army.mil/rms/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Review Manager (S1) will sign and close out the reviews. Contact Ms. Himes for questions/concerns.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Ms. Nicole A. Himes</a:t>
                      </a:r>
                      <a:endParaRPr lang="en-US" sz="10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nicole.a.himes.civ@mail.mil</a:t>
                      </a:r>
                      <a:endParaRPr lang="en-US" sz="10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Office: 301-319-2644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04392"/>
                  </a:ext>
                </a:extLst>
              </a:tr>
              <a:tr h="777385"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Unclassified Information (CUI)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https://securityhub.usalearning.gov/index.html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https://www.dodcui.mil/Home/Training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DTMS Code: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 – 00576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BLOCK 2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39600"/>
                  </a:ext>
                </a:extLst>
              </a:tr>
              <a:tr h="604763"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Safety Training</a:t>
                      </a:r>
                    </a:p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(WRNMMC)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Homepage: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https://www.wrnmmc.intranet.capmed.mil/SitePages/home.aspx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Link to Training:</a:t>
                      </a: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https://apps2.capmed.mil/OnLineTraining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submission needed. *HOSPITAL STAFF ONLY*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85256"/>
                  </a:ext>
                </a:extLst>
              </a:tr>
              <a:tr h="826267"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Card 101, DTS 101,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GTCC Application Process</a:t>
                      </a: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refer</a:t>
                      </a:r>
                      <a:r>
                        <a:rPr lang="en-US" sz="1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ence slides 9-16 for instructions on how to: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In-processing DTS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Travel 101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the Statement of Understanding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for a GTCC</a:t>
                      </a:r>
                      <a:endParaRPr lang="en-US" sz="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</a:t>
                      </a: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</a:t>
                      </a:r>
                      <a:r>
                        <a:rPr lang="en-US" sz="10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30022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5400"/>
            <a:ext cx="7543800" cy="258445"/>
          </a:xfrm>
        </p:spPr>
        <p:txBody>
          <a:bodyPr>
            <a:noAutofit/>
          </a:bodyPr>
          <a:lstStyle/>
          <a:p>
            <a:r>
              <a:rPr lang="en-US" sz="3200" dirty="0"/>
              <a:t>MANDATORY TRAINING DELINQUENCY </a:t>
            </a:r>
          </a:p>
        </p:txBody>
      </p:sp>
    </p:spTree>
    <p:extLst>
      <p:ext uri="{BB962C8B-B14F-4D97-AF65-F5344CB8AC3E}">
        <p14:creationId xmlns:p14="http://schemas.microsoft.com/office/powerpoint/2010/main" val="13007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Call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Internal Medicine</a:t>
            </a:r>
          </a:p>
          <a:p>
            <a:pPr lvl="1"/>
            <a:r>
              <a:rPr lang="en-US" dirty="0"/>
              <a:t>BLDG 19, 2</a:t>
            </a:r>
            <a:r>
              <a:rPr lang="en-US" baseline="30000" dirty="0"/>
              <a:t>nd</a:t>
            </a:r>
            <a:r>
              <a:rPr lang="en-US" dirty="0"/>
              <a:t> Floor, check in at front desk</a:t>
            </a:r>
          </a:p>
          <a:p>
            <a:pPr lvl="1"/>
            <a:r>
              <a:rPr lang="en-US" dirty="0"/>
              <a:t>Must arrive in OCP w/ CAC in hand</a:t>
            </a:r>
          </a:p>
          <a:p>
            <a:pPr lvl="1"/>
            <a:r>
              <a:rPr lang="en-US" dirty="0"/>
              <a:t>Hours: 0600-0700</a:t>
            </a:r>
          </a:p>
          <a:p>
            <a:r>
              <a:rPr lang="en-US" u="sng" dirty="0"/>
              <a:t>Emergency Room (after hours)</a:t>
            </a:r>
          </a:p>
          <a:p>
            <a:pPr lvl="1"/>
            <a:r>
              <a:rPr lang="en-US" dirty="0"/>
              <a:t>BLDG 9,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  <a:p>
            <a:pPr lvl="1"/>
            <a:r>
              <a:rPr lang="en-US" dirty="0"/>
              <a:t>Check in at desk w/ CAC in hand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0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6971" y="45474"/>
            <a:ext cx="996950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5"/>
              </a:lnSpc>
            </a:pPr>
            <a:r>
              <a:rPr sz="1000" b="1" dirty="0">
                <a:solidFill>
                  <a:srgbClr val="00CC00"/>
                </a:solidFill>
                <a:latin typeface="Times New Roman"/>
                <a:cs typeface="Times New Roman"/>
              </a:rPr>
              <a:t>UNC</a:t>
            </a:r>
            <a:r>
              <a:rPr sz="1000" b="1" spc="-5" dirty="0">
                <a:solidFill>
                  <a:srgbClr val="00CC00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00CC00"/>
                </a:solidFill>
                <a:latin typeface="Times New Roman"/>
                <a:cs typeface="Times New Roman"/>
              </a:rPr>
              <a:t>AS</a:t>
            </a: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S</a:t>
            </a:r>
            <a:r>
              <a:rPr sz="1000" b="1" spc="-5" dirty="0">
                <a:solidFill>
                  <a:srgbClr val="00CC00"/>
                </a:solidFill>
                <a:latin typeface="Times New Roman"/>
                <a:cs typeface="Times New Roman"/>
              </a:rPr>
              <a:t>/F</a:t>
            </a:r>
            <a:r>
              <a:rPr sz="1000" b="1" spc="-10" dirty="0">
                <a:solidFill>
                  <a:srgbClr val="00CC00"/>
                </a:solidFill>
                <a:latin typeface="Times New Roman"/>
                <a:cs typeface="Times New Roman"/>
              </a:rPr>
              <a:t>O</a:t>
            </a:r>
            <a:r>
              <a:rPr sz="1000" b="1" dirty="0">
                <a:solidFill>
                  <a:srgbClr val="00CC00"/>
                </a:solidFill>
                <a:latin typeface="Times New Roman"/>
                <a:cs typeface="Times New Roman"/>
              </a:rPr>
              <a:t>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2183"/>
            <a:ext cx="9137650" cy="90170"/>
          </a:xfrm>
          <a:custGeom>
            <a:avLst/>
            <a:gdLst/>
            <a:ahLst/>
            <a:cxnLst/>
            <a:rect l="l" t="t" r="r" b="b"/>
            <a:pathLst>
              <a:path w="9137650" h="90170">
                <a:moveTo>
                  <a:pt x="0" y="89915"/>
                </a:moveTo>
                <a:lnTo>
                  <a:pt x="9137523" y="89915"/>
                </a:lnTo>
                <a:lnTo>
                  <a:pt x="9137523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02183"/>
            <a:ext cx="9137650" cy="90170"/>
          </a:xfrm>
          <a:custGeom>
            <a:avLst/>
            <a:gdLst/>
            <a:ahLst/>
            <a:cxnLst/>
            <a:rect l="l" t="t" r="r" b="b"/>
            <a:pathLst>
              <a:path w="9137650" h="90170">
                <a:moveTo>
                  <a:pt x="0" y="0"/>
                </a:moveTo>
                <a:lnTo>
                  <a:pt x="9137523" y="0"/>
                </a:lnTo>
                <a:lnTo>
                  <a:pt x="9137523" y="89915"/>
                </a:lnTo>
                <a:lnTo>
                  <a:pt x="0" y="89915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" y="0"/>
            <a:ext cx="8542020" cy="640080"/>
          </a:xfrm>
          <a:custGeom>
            <a:avLst/>
            <a:gdLst/>
            <a:ahLst/>
            <a:cxnLst/>
            <a:rect l="l" t="t" r="r" b="b"/>
            <a:pathLst>
              <a:path w="8542020" h="640080">
                <a:moveTo>
                  <a:pt x="0" y="640079"/>
                </a:moveTo>
                <a:lnTo>
                  <a:pt x="8542020" y="640079"/>
                </a:lnTo>
                <a:lnTo>
                  <a:pt x="85420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34745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0461"/>
            <a:ext cx="9137650" cy="62230"/>
          </a:xfrm>
          <a:custGeom>
            <a:avLst/>
            <a:gdLst/>
            <a:ahLst/>
            <a:cxnLst/>
            <a:rect l="l" t="t" r="r" b="b"/>
            <a:pathLst>
              <a:path w="9137650" h="62229">
                <a:moveTo>
                  <a:pt x="0" y="61722"/>
                </a:moveTo>
                <a:lnTo>
                  <a:pt x="9137523" y="61722"/>
                </a:lnTo>
                <a:lnTo>
                  <a:pt x="9137523" y="0"/>
                </a:lnTo>
                <a:lnTo>
                  <a:pt x="0" y="0"/>
                </a:lnTo>
                <a:lnTo>
                  <a:pt x="0" y="6172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0461"/>
            <a:ext cx="9137650" cy="62230"/>
          </a:xfrm>
          <a:custGeom>
            <a:avLst/>
            <a:gdLst/>
            <a:ahLst/>
            <a:cxnLst/>
            <a:rect l="l" t="t" r="r" b="b"/>
            <a:pathLst>
              <a:path w="9137650" h="62229">
                <a:moveTo>
                  <a:pt x="0" y="0"/>
                </a:moveTo>
                <a:lnTo>
                  <a:pt x="9137523" y="0"/>
                </a:lnTo>
                <a:lnTo>
                  <a:pt x="9137523" y="61722"/>
                </a:lnTo>
                <a:lnTo>
                  <a:pt x="0" y="61722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0AA4E44-AED0-41E4-B866-6C3536B8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986" y="1790847"/>
            <a:ext cx="2796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Army Community Services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Mr. Rodger Knepper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7D67644-8D82-4C9A-BD17-0C09A0A3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986" y="2504971"/>
            <a:ext cx="2318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/>
              <a:t>Red 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Ms.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altLang="en-US" sz="1800" dirty="0"/>
              <a:t>Kristen </a:t>
            </a:r>
            <a:r>
              <a:rPr lang="en-US" altLang="en-US" sz="1800" dirty="0" err="1"/>
              <a:t>Farren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B091858E-EE3E-435C-B1AD-9BBD98F0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432" y="3209254"/>
            <a:ext cx="18181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/>
              <a:t>MWR/NAF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Ms. Anna Rhodes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ED2EBF7-1F0C-41DB-A094-13EF7D52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08" y="2866643"/>
            <a:ext cx="2632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/>
              <a:t>Family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Advocacy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Program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aseline="0" dirty="0"/>
              <a:t>Ms.</a:t>
            </a:r>
            <a:r>
              <a:rPr lang="en-US" altLang="en-US" sz="1800" dirty="0"/>
              <a:t> Danielle </a:t>
            </a:r>
            <a:r>
              <a:rPr lang="en-US" altLang="en-US" sz="1800" dirty="0" err="1"/>
              <a:t>Birx-Raybuck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710430A0-E584-4D8A-B53A-1C34BA34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08" y="3588413"/>
            <a:ext cx="315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/>
              <a:t>Army SHARP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SSG </a:t>
            </a:r>
            <a:r>
              <a:rPr lang="en-US" altLang="en-US" sz="1800" dirty="0" err="1"/>
              <a:t>Aarynne</a:t>
            </a:r>
            <a:r>
              <a:rPr lang="en-US" altLang="en-US" sz="1800" dirty="0"/>
              <a:t> Ghant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/>
              <a:t>Navy SARP/MFSC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Ms.</a:t>
            </a:r>
            <a:r>
              <a:rPr kumimoji="0" lang="en-US" altLang="en-US" sz="1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Marlo Brooks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7020DCF6-E7BC-481E-9E38-269C04F1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08" y="2143321"/>
            <a:ext cx="3491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Military Family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Support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aseline="0" dirty="0"/>
              <a:t>Mr.</a:t>
            </a:r>
            <a:r>
              <a:rPr lang="en-US" altLang="en-US" sz="1800" dirty="0"/>
              <a:t> Robert Ford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F2741FCE-B901-45A0-B45C-3E84CE01E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263" y="1146774"/>
            <a:ext cx="299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WRNMMC/NSAB Resiliency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/>
              <a:t>Ms. Shantrell Calvy-Holloman </a:t>
            </a:r>
            <a:endParaRPr kumimoji="0" lang="en-US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45309" y="91276"/>
            <a:ext cx="369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NSAB Community POCs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143000"/>
            <a:ext cx="398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Military Family Life Counseling (MFLC) </a:t>
            </a:r>
          </a:p>
          <a:p>
            <a:r>
              <a:rPr lang="en-US" dirty="0"/>
              <a:t>Mr. Stephane </a:t>
            </a:r>
            <a:r>
              <a:rPr lang="en-US" dirty="0" err="1"/>
              <a:t>Yambaka</a:t>
            </a:r>
            <a:endParaRPr lang="en-US" dirty="0"/>
          </a:p>
          <a:p>
            <a:r>
              <a:rPr lang="en-US" dirty="0"/>
              <a:t>Ms. Tonya Pleasant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4432" y="3987275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Duty Chaplain</a:t>
            </a:r>
          </a:p>
          <a:p>
            <a:r>
              <a:rPr lang="en-US" dirty="0"/>
              <a:t>(301) 366-2824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9408" y="4864181"/>
            <a:ext cx="384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United Service Organization (USO) </a:t>
            </a:r>
          </a:p>
          <a:p>
            <a:r>
              <a:rPr lang="en-US" dirty="0"/>
              <a:t>Ms. Midge Matlock-Williams</a:t>
            </a:r>
          </a:p>
          <a:p>
            <a:r>
              <a:rPr lang="en-US" dirty="0"/>
              <a:t>Ms. Karen Armstrong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432" y="4765296"/>
            <a:ext cx="1975184" cy="188040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343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6" y="228600"/>
            <a:ext cx="8229600" cy="1143000"/>
          </a:xfrm>
        </p:spPr>
        <p:txBody>
          <a:bodyPr/>
          <a:lstStyle/>
          <a:p>
            <a:r>
              <a:rPr lang="en-US" sz="3200" b="1" dirty="0"/>
              <a:t>DTMS TRAINING CODES</a:t>
            </a:r>
            <a:br>
              <a:rPr lang="en-US" sz="3200" dirty="0"/>
            </a:br>
            <a:r>
              <a:rPr lang="en-US" sz="2000" dirty="0"/>
              <a:t>(FOR SECTION DTMS MANAGERS)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11430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1200" i="1" dirty="0"/>
              <a:t>*Input training using the codes below. Failure to use these specific codes will result in inaccurate/outdated training record data in the Master Tracker. DTMS training reports are pulled weekly using these codes only.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53645"/>
              </p:ext>
            </p:extLst>
          </p:nvPr>
        </p:nvGraphicFramePr>
        <p:xfrm>
          <a:off x="0" y="1785465"/>
          <a:ext cx="9144001" cy="5069604"/>
        </p:xfrm>
        <a:graphic>
          <a:graphicData uri="http://schemas.openxmlformats.org/drawingml/2006/table">
            <a:tbl>
              <a:tblPr/>
              <a:tblGrid>
                <a:gridCol w="6936829">
                  <a:extLst>
                    <a:ext uri="{9D8B030D-6E8A-4147-A177-3AD203B41FA5}">
                      <a16:colId xmlns:a16="http://schemas.microsoft.com/office/drawing/2014/main" val="2950712908"/>
                    </a:ext>
                  </a:extLst>
                </a:gridCol>
                <a:gridCol w="2207172">
                  <a:extLst>
                    <a:ext uri="{9D8B030D-6E8A-4147-A177-3AD203B41FA5}">
                      <a16:colId xmlns:a16="http://schemas.microsoft.com/office/drawing/2014/main" val="368346982"/>
                    </a:ext>
                  </a:extLst>
                </a:gridCol>
              </a:tblGrid>
              <a:tr h="413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TRAINING REQUIREMENT</a:t>
                      </a:r>
                    </a:p>
                  </a:txBody>
                  <a:tcPr marL="10373" marR="10373" marT="10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TASK NUMBER</a:t>
                      </a:r>
                    </a:p>
                  </a:txBody>
                  <a:tcPr marL="10373" marR="10373" marT="103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11286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HARRASSMENT, ASSAULT, RESPONSE, PREVENTION (SHARP)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150S-SHA-0100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49010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ANTI-TERRORISM (AT) TRAINING 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DA-CMT01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404102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THREAT AWARENESS &amp; REPORTING PROGRAM (TARP)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DA-CMT02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71012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EPRC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DA-CMT07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16722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 OPPORTUNITY (EO)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DA-CMT10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28150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MRT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DA-CMT12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778507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READINESS (ASAP + SUICIDE. FACE TO FACE/TEAMS)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DA-CMT15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081930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SECURITY (OPSEC)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DA-CMT16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522649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SECURITY (INFOSEC)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DA-CMT18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62938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AWARENESS TRAINING (CYBER AWARENESS)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DA-CMT19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248370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 SAFETY TRAINING 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- 00013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11950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EMPLOYEEE SAFETY TRAINING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- 00014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588257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COMPOSITE RISK SAFETY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- 00016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027626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HIPAA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- 00020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67740"/>
                  </a:ext>
                </a:extLst>
              </a:tr>
              <a:tr h="310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- 00576</a:t>
                      </a:r>
                    </a:p>
                  </a:txBody>
                  <a:tcPr marL="10373" marR="10373" marT="10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43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75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248400" cy="1143000"/>
          </a:xfrm>
        </p:spPr>
        <p:txBody>
          <a:bodyPr/>
          <a:lstStyle/>
          <a:p>
            <a:r>
              <a:rPr lang="en-US" sz="2000" b="1" dirty="0"/>
              <a:t>TC-WRNMMC Defense Travel System (DTS)/Government Travel Card In-Processing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" y="1219200"/>
            <a:ext cx="45339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000" b="1" dirty="0"/>
              <a:t>The following training certificates and documents must be provided to in-process</a:t>
            </a:r>
          </a:p>
          <a:p>
            <a:pPr marL="0" indent="0">
              <a:buNone/>
            </a:pPr>
            <a:r>
              <a:rPr lang="en-US" sz="1000" b="1" dirty="0"/>
              <a:t>TC-WRNMMC DTS and GOVCC:</a:t>
            </a:r>
          </a:p>
          <a:p>
            <a:pPr marL="400050" lvl="1" indent="0">
              <a:buNone/>
            </a:pPr>
            <a:r>
              <a:rPr lang="en-US" sz="1000" dirty="0"/>
              <a:t>1. DTS (BASIC) – DTS TRAVEL DOCUMENTS (DTS 101)</a:t>
            </a:r>
          </a:p>
          <a:p>
            <a:pPr marL="400050" lvl="1" indent="0">
              <a:buNone/>
            </a:pPr>
            <a:r>
              <a:rPr lang="en-US" sz="1000" dirty="0"/>
              <a:t>2. PROGRAMS &amp; POLICIES – TDY TRAVEL POLICIES 101</a:t>
            </a:r>
          </a:p>
          <a:p>
            <a:pPr marL="400050" lvl="1" indent="0">
              <a:buNone/>
            </a:pPr>
            <a:r>
              <a:rPr lang="en-US" sz="1000" dirty="0"/>
              <a:t>3. PROGRAMS &amp; POLICIES – TRAVEL CARD PROGRAM (TR AVEL CARD 101) [MANDATORY] {MUST BE TAKEN EVERY 3 YEARS}</a:t>
            </a:r>
          </a:p>
          <a:p>
            <a:pPr marL="400050" lvl="1" indent="0">
              <a:buNone/>
            </a:pPr>
            <a:r>
              <a:rPr lang="en-US" sz="1000" dirty="0"/>
              <a:t>4. GTCC SOU (Statement of Understanding)</a:t>
            </a:r>
          </a:p>
          <a:p>
            <a:pPr marL="400050" lvl="1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u="sng" dirty="0"/>
              <a:t>DTS Trainings</a:t>
            </a:r>
          </a:p>
          <a:p>
            <a:pPr marL="0" indent="0">
              <a:buNone/>
            </a:pPr>
            <a:r>
              <a:rPr lang="en-US" sz="1000" dirty="0"/>
              <a:t>For items 1-3 listed above the training website is</a:t>
            </a:r>
          </a:p>
          <a:p>
            <a:pPr marL="0" indent="0">
              <a:buNone/>
            </a:pPr>
            <a:r>
              <a:rPr lang="en-US" sz="1000" dirty="0">
                <a:hlinkClick r:id="rId2"/>
              </a:rPr>
              <a:t>https://secure.defensetravel.dod.mil/neoaccess/login.php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If you have taken any of the courses listed above they should be listed on the training website in your list of completed courses.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u="sng" dirty="0"/>
              <a:t>If you do not have a DTS Account</a:t>
            </a:r>
          </a:p>
          <a:p>
            <a:pPr marL="0" indent="0">
              <a:buNone/>
            </a:pPr>
            <a:r>
              <a:rPr lang="en-US" sz="1000" dirty="0"/>
              <a:t>Sign into DTS at </a:t>
            </a:r>
            <a:r>
              <a:rPr lang="en-US" sz="1000" dirty="0">
                <a:hlinkClick r:id="rId3"/>
              </a:rPr>
              <a:t>www.defensetravel.osd.mil</a:t>
            </a:r>
            <a:r>
              <a:rPr lang="en-US" sz="1000" dirty="0"/>
              <a:t> and self-register. Complete all information and ensure it is accurate.</a:t>
            </a:r>
            <a:endParaRPr lang="en-US" sz="1000" b="1" dirty="0"/>
          </a:p>
          <a:p>
            <a:pPr marL="0" indent="0">
              <a:buNone/>
            </a:pPr>
            <a:r>
              <a:rPr lang="en-US" sz="1000" b="1" u="sng" dirty="0"/>
              <a:t>For organization selected the following:</a:t>
            </a:r>
          </a:p>
          <a:p>
            <a:pPr marL="400050" lvl="1" indent="0">
              <a:buNone/>
            </a:pPr>
            <a:r>
              <a:rPr lang="en-US" sz="1000" dirty="0"/>
              <a:t>Force: US ARMY</a:t>
            </a:r>
          </a:p>
          <a:p>
            <a:pPr marL="400050" lvl="1" indent="0">
              <a:buNone/>
            </a:pPr>
            <a:r>
              <a:rPr lang="en-US" sz="1000" dirty="0"/>
              <a:t>State: District of Columbia</a:t>
            </a:r>
          </a:p>
          <a:p>
            <a:pPr marL="400050" lvl="1" indent="0">
              <a:buNone/>
            </a:pPr>
            <a:r>
              <a:rPr lang="en-US" sz="1000" dirty="0"/>
              <a:t>Site ID: Washington</a:t>
            </a:r>
          </a:p>
          <a:p>
            <a:pPr marL="400050" lvl="1" indent="0">
              <a:buNone/>
            </a:pPr>
            <a:r>
              <a:rPr lang="en-US" sz="1000" dirty="0"/>
              <a:t>Unit: TC-WRNMMC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8680" y="1219200"/>
            <a:ext cx="44577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b="1" u="sng" dirty="0"/>
              <a:t>SOU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dirty="0"/>
              <a:t>The SOU can be found at the following link: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dirty="0">
                <a:hlinkClick r:id="rId4"/>
              </a:rPr>
              <a:t>https://www.esd.whs.mil/Portals/54/Documents/DD/forms/dd/dd3120.pdf</a:t>
            </a:r>
            <a:endParaRPr lang="en-US" sz="1000" dirty="0"/>
          </a:p>
          <a:p>
            <a:pPr marL="0" indent="0">
              <a:buFont typeface="Arial" pitchFamily="34" charset="0"/>
              <a:buNone/>
            </a:pPr>
            <a:r>
              <a:rPr lang="en-US" sz="1000" dirty="0"/>
              <a:t>Add “Ian Kang 301-319-2509” as the GTCC Agency Program Coordinator (APC). </a:t>
            </a:r>
            <a:r>
              <a:rPr lang="en-US" sz="1000" b="1" dirty="0"/>
              <a:t>You and your </a:t>
            </a:r>
            <a:r>
              <a:rPr lang="en-US" sz="1000" b="1" i="1" u="sng" dirty="0"/>
              <a:t>supervisor</a:t>
            </a:r>
            <a:r>
              <a:rPr lang="en-US" sz="1000" b="1" dirty="0"/>
              <a:t> </a:t>
            </a:r>
            <a:r>
              <a:rPr lang="en-US" sz="1000" b="1" dirty="0">
                <a:solidFill>
                  <a:srgbClr val="FF0000"/>
                </a:solidFill>
              </a:rPr>
              <a:t>(not APC)</a:t>
            </a:r>
            <a:r>
              <a:rPr lang="en-US" sz="1000" b="1" dirty="0"/>
              <a:t> must sign the form</a:t>
            </a:r>
            <a:r>
              <a:rPr lang="en-US" sz="1000" dirty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1000" dirty="0"/>
          </a:p>
          <a:p>
            <a:pPr marL="0" indent="0">
              <a:buFont typeface="Arial" pitchFamily="34" charset="0"/>
              <a:buNone/>
            </a:pPr>
            <a:r>
              <a:rPr lang="en-US" sz="1000" b="1" u="sng" dirty="0"/>
              <a:t>Citi Website</a:t>
            </a:r>
            <a:r>
              <a:rPr lang="en-US" sz="1000" u="sng" dirty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dirty="0"/>
              <a:t>Citi manager account can be found at the following link: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dirty="0">
                <a:hlinkClick r:id="rId5"/>
              </a:rPr>
              <a:t>https://home.cards.citidirect.com/CommercialCard/login</a:t>
            </a:r>
            <a:endParaRPr lang="en-US" sz="1000" dirty="0"/>
          </a:p>
          <a:p>
            <a:pPr marL="0" indent="0">
              <a:buFont typeface="Arial" pitchFamily="34" charset="0"/>
              <a:buNone/>
            </a:pPr>
            <a:endParaRPr lang="en-US" sz="1000" b="1" dirty="0"/>
          </a:p>
          <a:p>
            <a:pPr marL="0" indent="0">
              <a:buFont typeface="Arial" pitchFamily="34" charset="0"/>
              <a:buNone/>
            </a:pPr>
            <a:r>
              <a:rPr lang="en-US" sz="1000" b="1" dirty="0"/>
              <a:t>Send all 4 documents to your perspective company orderly room and “CC” the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b="1" dirty="0"/>
              <a:t>BDE DTS rep at </a:t>
            </a:r>
            <a:r>
              <a:rPr lang="en-US" sz="1000" b="1" dirty="0">
                <a:solidFill>
                  <a:schemeClr val="accent1"/>
                </a:solidFill>
              </a:rPr>
              <a:t>ian.w.kang.mil@mail.mil</a:t>
            </a:r>
            <a:r>
              <a:rPr lang="en-US" sz="1000" b="1" dirty="0"/>
              <a:t>. Once done </a:t>
            </a:r>
            <a:r>
              <a:rPr lang="en-US" sz="1000" b="1" dirty="0">
                <a:solidFill>
                  <a:srgbClr val="FF0000"/>
                </a:solidFill>
              </a:rPr>
              <a:t>(by your company)</a:t>
            </a:r>
            <a:r>
              <a:rPr lang="en-US" sz="1000" b="1" dirty="0"/>
              <a:t>, you can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b="1" dirty="0"/>
              <a:t>come get a signature for your in-processing checklist.</a:t>
            </a:r>
          </a:p>
          <a:p>
            <a:pPr marL="0" indent="0">
              <a:buFont typeface="Arial" pitchFamily="34" charset="0"/>
              <a:buNone/>
            </a:pPr>
            <a:endParaRPr lang="en-US" sz="1000" b="1" dirty="0"/>
          </a:p>
          <a:p>
            <a:pPr marL="0" indent="0">
              <a:buFont typeface="Arial" pitchFamily="34" charset="0"/>
              <a:buNone/>
            </a:pPr>
            <a:r>
              <a:rPr lang="en-US" sz="1000" b="1" dirty="0"/>
              <a:t>Once your DTS profile and GTCC account is assigned to TC-WRNMMC </a:t>
            </a:r>
            <a:r>
              <a:rPr lang="en-US" sz="1000" b="1" dirty="0">
                <a:solidFill>
                  <a:srgbClr val="FF0000"/>
                </a:solidFill>
              </a:rPr>
              <a:t>(not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b="1" dirty="0">
                <a:solidFill>
                  <a:srgbClr val="FF0000"/>
                </a:solidFill>
              </a:rPr>
              <a:t>WRNMMC)</a:t>
            </a:r>
            <a:r>
              <a:rPr lang="en-US" sz="1000" b="1" dirty="0"/>
              <a:t>, you are responsible for ensuring your DTS profile and GTCC account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b="1" dirty="0"/>
              <a:t>have your current address, phone number and EFT information. If you do not,</a:t>
            </a:r>
          </a:p>
          <a:p>
            <a:pPr marL="0" indent="0">
              <a:buFont typeface="Arial" pitchFamily="34" charset="0"/>
              <a:buNone/>
            </a:pPr>
            <a:r>
              <a:rPr lang="en-US" sz="1000" b="1" dirty="0"/>
              <a:t>YOUR CARD WILL GET DECLINED REGARDLESS OF ACTIVATION STATUS.</a:t>
            </a:r>
            <a:endParaRPr lang="en-US" sz="1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143000"/>
            <a:ext cx="0" cy="4602163"/>
          </a:xfrm>
          <a:prstGeom prst="line">
            <a:avLst/>
          </a:prstGeom>
          <a:ln w="12700"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8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2877</Words>
  <Application>Microsoft Macintosh PowerPoint</Application>
  <PresentationFormat>On-screen Show (4:3)</PresentationFormat>
  <Paragraphs>406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Candara</vt:lpstr>
      <vt:lpstr>Tahoma</vt:lpstr>
      <vt:lpstr>Times New Roman</vt:lpstr>
      <vt:lpstr>Verdana</vt:lpstr>
      <vt:lpstr>Office Theme</vt:lpstr>
      <vt:lpstr>1_Office Theme</vt:lpstr>
      <vt:lpstr>MEDPROS Get to Green</vt:lpstr>
      <vt:lpstr>PowerPoint Presentation</vt:lpstr>
      <vt:lpstr>MANDATORY TRAINING DELINQUENCY </vt:lpstr>
      <vt:lpstr>MANDATORY TRAINING DELINQUENCY </vt:lpstr>
      <vt:lpstr>MANDATORY TRAINING DELINQUENCY </vt:lpstr>
      <vt:lpstr>Sick Call Procedures</vt:lpstr>
      <vt:lpstr>PowerPoint Presentation</vt:lpstr>
      <vt:lpstr>DTMS TRAINING CODES (FOR SECTION DTMS MANAGERS)</vt:lpstr>
      <vt:lpstr>TC-WRNMMC Defense Travel System (DTS)/Government Travel Card In-Processing</vt:lpstr>
      <vt:lpstr>Government Travel Charge Card (GTCC)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PRR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brady.summerlin</dc:creator>
  <cp:lastModifiedBy>Adam Bumgardner</cp:lastModifiedBy>
  <cp:revision>137</cp:revision>
  <dcterms:created xsi:type="dcterms:W3CDTF">2012-11-07T17:37:12Z</dcterms:created>
  <dcterms:modified xsi:type="dcterms:W3CDTF">2022-05-06T12:56:30Z</dcterms:modified>
</cp:coreProperties>
</file>